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 id="264" r:id="rId4"/>
    <p:sldId id="261" r:id="rId5"/>
    <p:sldId id="266" r:id="rId6"/>
    <p:sldId id="265" r:id="rId7"/>
    <p:sldId id="260"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6" d="100"/>
          <a:sy n="116" d="100"/>
        </p:scale>
        <p:origin x="10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0DF4E-8816-3546-B747-333EECF5CF6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35236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DF4E-8816-3546-B747-333EECF5CF6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264620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DF4E-8816-3546-B747-333EECF5CF6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420672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DF4E-8816-3546-B747-333EECF5CF6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4217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0DF4E-8816-3546-B747-333EECF5CF6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23780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0DF4E-8816-3546-B747-333EECF5CF6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277952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0DF4E-8816-3546-B747-333EECF5CF6A}"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162519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0DF4E-8816-3546-B747-333EECF5CF6A}"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374350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0DF4E-8816-3546-B747-333EECF5CF6A}"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61980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0DF4E-8816-3546-B747-333EECF5CF6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247894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0DF4E-8816-3546-B747-333EECF5CF6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041E9-78A7-824E-A2A7-5A6D2695FFC2}" type="slidenum">
              <a:rPr lang="en-US" smtClean="0"/>
              <a:t>‹#›</a:t>
            </a:fld>
            <a:endParaRPr lang="en-US"/>
          </a:p>
        </p:txBody>
      </p:sp>
    </p:spTree>
    <p:extLst>
      <p:ext uri="{BB962C8B-B14F-4D97-AF65-F5344CB8AC3E}">
        <p14:creationId xmlns:p14="http://schemas.microsoft.com/office/powerpoint/2010/main" val="73234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0DF4E-8816-3546-B747-333EECF5CF6A}" type="datetimeFigureOut">
              <a:rPr lang="en-US" smtClean="0"/>
              <a:t>8/1/2017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041E9-78A7-824E-A2A7-5A6D2695FFC2}" type="slidenum">
              <a:rPr lang="en-US" smtClean="0"/>
              <a:t>‹#›</a:t>
            </a:fld>
            <a:endParaRPr lang="en-US"/>
          </a:p>
        </p:txBody>
      </p:sp>
    </p:spTree>
    <p:extLst>
      <p:ext uri="{BB962C8B-B14F-4D97-AF65-F5344CB8AC3E}">
        <p14:creationId xmlns:p14="http://schemas.microsoft.com/office/powerpoint/2010/main" val="785412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Projects &amp; Programs</a:t>
            </a:r>
          </a:p>
          <a:p>
            <a:r>
              <a:rPr lang="en-US" sz="3200" b="1" dirty="0" err="1" smtClean="0"/>
              <a:t>Sasakawa</a:t>
            </a:r>
            <a:r>
              <a:rPr lang="en-US" sz="3200" b="1" dirty="0" smtClean="0"/>
              <a:t> Peace Foundation USA/USJETAA </a:t>
            </a:r>
            <a:r>
              <a:rPr lang="en-US" sz="3200" b="1" i="1" dirty="0" smtClean="0"/>
              <a:t>Grants for JETAA Chapters &amp; Subchapters</a:t>
            </a:r>
          </a:p>
          <a:p>
            <a:r>
              <a:rPr lang="en-US" sz="3200" b="1" i="1" dirty="0" smtClean="0"/>
              <a:t>Mentorship Program</a:t>
            </a:r>
          </a:p>
          <a:p>
            <a:r>
              <a:rPr lang="en-US" sz="3200" b="1" i="1" dirty="0" smtClean="0"/>
              <a:t>Webinar Series: JETAA Toolbox</a:t>
            </a:r>
          </a:p>
          <a:p>
            <a:r>
              <a:rPr lang="en-US" sz="3200" b="1" dirty="0" smtClean="0"/>
              <a:t>U.S. Embassy Tokyo/USJETAA </a:t>
            </a:r>
            <a:r>
              <a:rPr lang="en-US" sz="3200" b="1" i="1" dirty="0" err="1" smtClean="0"/>
              <a:t>Microgrant</a:t>
            </a:r>
            <a:r>
              <a:rPr lang="en-US" sz="3200" b="1" i="1" dirty="0" smtClean="0"/>
              <a:t> Initiative for Current American JETs</a:t>
            </a:r>
            <a:endParaRPr lang="en-US" sz="3200" b="1" i="1" dirty="0"/>
          </a:p>
        </p:txBody>
      </p:sp>
      <p:sp>
        <p:nvSpPr>
          <p:cNvPr id="4" name="Rectangle 3"/>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Tree>
    <p:extLst>
      <p:ext uri="{BB962C8B-B14F-4D97-AF65-F5344CB8AC3E}">
        <p14:creationId xmlns:p14="http://schemas.microsoft.com/office/powerpoint/2010/main" val="286174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n-US" dirty="0"/>
              <a:t>The goal of the grants is to enable JETAA chapters to pursue new programs or enhance current activities that they would not be able to do without additional funding. Proposals can be for funding between $250-$2,000.</a:t>
            </a:r>
          </a:p>
          <a:p>
            <a:r>
              <a:rPr lang="en-US" b="1" dirty="0"/>
              <a:t>Application Deadline: </a:t>
            </a:r>
            <a:r>
              <a:rPr lang="en-US" b="1" u="sng" dirty="0"/>
              <a:t>September 5, 2017</a:t>
            </a:r>
            <a:endParaRPr lang="en-US" u="sng" dirty="0"/>
          </a:p>
          <a:p>
            <a:r>
              <a:rPr lang="en-US" dirty="0"/>
              <a:t>Grantees will be selected by</a:t>
            </a:r>
            <a:r>
              <a:rPr lang="en-US" b="1" dirty="0"/>
              <a:t> September 22, 2017</a:t>
            </a:r>
            <a:endParaRPr lang="en-US" dirty="0"/>
          </a:p>
          <a:p>
            <a:r>
              <a:rPr lang="en-US" dirty="0"/>
              <a:t>All programs must be completed by </a:t>
            </a:r>
            <a:r>
              <a:rPr lang="en-US" b="1" dirty="0"/>
              <a:t>January 31, 2018</a:t>
            </a:r>
            <a:r>
              <a:rPr lang="en-US" dirty="0"/>
              <a:t>.</a:t>
            </a:r>
          </a:p>
          <a:p>
            <a:r>
              <a:rPr lang="en-US" dirty="0"/>
              <a:t>The final report is due on </a:t>
            </a:r>
            <a:r>
              <a:rPr lang="en-US" b="1" dirty="0"/>
              <a:t>February 17, 2018</a:t>
            </a:r>
            <a:r>
              <a:rPr lang="en-US" dirty="0" smtClean="0"/>
              <a:t>.</a:t>
            </a:r>
          </a:p>
          <a:p>
            <a:pPr marL="0" indent="0">
              <a:buNone/>
            </a:pPr>
            <a:r>
              <a:rPr lang="en-US" b="1" dirty="0" smtClean="0"/>
              <a:t>Application is on the USJETAA website: </a:t>
            </a:r>
          </a:p>
          <a:p>
            <a:pPr marL="0" indent="0">
              <a:buNone/>
            </a:pPr>
            <a:r>
              <a:rPr lang="en-US" dirty="0"/>
              <a:t>http://usjetaa.org/scholarships/2017-2018-sasakawa-peace-foundation-usausjetaa-grants-for-jetaa-chapters-sub-chapters/</a:t>
            </a:r>
          </a:p>
        </p:txBody>
      </p:sp>
      <p:sp>
        <p:nvSpPr>
          <p:cNvPr id="2" name="Rectangle 1"/>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6" name="TextBox 5"/>
          <p:cNvSpPr txBox="1"/>
          <p:nvPr/>
        </p:nvSpPr>
        <p:spPr>
          <a:xfrm>
            <a:off x="4446405" y="137518"/>
            <a:ext cx="76156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Sasakawa</a:t>
            </a: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Peace</a:t>
            </a:r>
            <a:r>
              <a:rPr kumimoji="0" lang="en-US" sz="3200" b="1" i="0" u="none" strike="noStrike" kern="1200" cap="none" spc="0" normalizeH="0" noProof="0" dirty="0" smtClean="0">
                <a:ln>
                  <a:noFill/>
                </a:ln>
                <a:solidFill>
                  <a:srgbClr val="4472C4">
                    <a:lumMod val="75000"/>
                  </a:srgbClr>
                </a:solidFill>
                <a:effectLst/>
                <a:uLnTx/>
                <a:uFillTx/>
                <a:latin typeface="Calibri" panose="020F0502020204030204"/>
                <a:ea typeface="+mn-ea"/>
                <a:cs typeface="+mn-cs"/>
              </a:rPr>
              <a:t> Foundation USA/USJETAA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rgbClr val="4472C4">
                    <a:lumMod val="75000"/>
                  </a:srgbClr>
                </a:solidFill>
                <a:latin typeface="Calibri" panose="020F0502020204030204"/>
              </a:rPr>
              <a:t>Grants</a:t>
            </a:r>
            <a:r>
              <a:rPr lang="en-US" sz="3200" b="1" dirty="0" smtClean="0">
                <a:solidFill>
                  <a:srgbClr val="4472C4">
                    <a:lumMod val="75000"/>
                  </a:srgbClr>
                </a:solidFill>
                <a:latin typeface="Calibri" panose="020F0502020204030204"/>
              </a:rPr>
              <a:t> for JETAA Chapters &amp; Subchapters</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35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886162" cy="4487493"/>
          </a:xfrm>
        </p:spPr>
        <p:txBody>
          <a:bodyPr>
            <a:normAutofit fontScale="77500" lnSpcReduction="20000"/>
          </a:bodyPr>
          <a:lstStyle/>
          <a:p>
            <a:pPr marL="0" indent="0">
              <a:buNone/>
            </a:pPr>
            <a:r>
              <a:rPr lang="en-US" sz="3600" b="1" dirty="0" smtClean="0">
                <a:solidFill>
                  <a:schemeClr val="accent5">
                    <a:lumMod val="75000"/>
                  </a:schemeClr>
                </a:solidFill>
              </a:rPr>
              <a:t>Successful SPFUSA/USJETAA Grantees 2016:</a:t>
            </a:r>
          </a:p>
          <a:p>
            <a:pPr marL="0" indent="0">
              <a:buNone/>
            </a:pPr>
            <a:r>
              <a:rPr lang="en-US" dirty="0" smtClean="0"/>
              <a:t>Eight proposals </a:t>
            </a:r>
            <a:r>
              <a:rPr lang="en-US" dirty="0"/>
              <a:t>from seven JETAA </a:t>
            </a:r>
            <a:r>
              <a:rPr lang="en-US" dirty="0" smtClean="0"/>
              <a:t>Chapters were awarded:</a:t>
            </a:r>
            <a:endParaRPr lang="en-US" dirty="0"/>
          </a:p>
          <a:p>
            <a:pPr marL="514350" indent="-514350">
              <a:buFont typeface="+mj-lt"/>
              <a:buAutoNum type="arabicPeriod"/>
            </a:pPr>
            <a:r>
              <a:rPr lang="en-US" b="1" dirty="0"/>
              <a:t>JETAA Southern California</a:t>
            </a:r>
            <a:r>
              <a:rPr lang="en-US" b="1" dirty="0" smtClean="0"/>
              <a:t>: </a:t>
            </a:r>
            <a:r>
              <a:rPr lang="en-US" i="1" dirty="0" smtClean="0"/>
              <a:t>Kickoff </a:t>
            </a:r>
            <a:r>
              <a:rPr lang="en-US" i="1" dirty="0"/>
              <a:t>Reception for the 30</a:t>
            </a:r>
            <a:r>
              <a:rPr lang="en-US" i="1" baseline="30000" dirty="0"/>
              <a:t>th</a:t>
            </a:r>
            <a:r>
              <a:rPr lang="en-US" i="1" dirty="0"/>
              <a:t> Anniversary of JET at the JETAA USA National Conference </a:t>
            </a:r>
            <a:r>
              <a:rPr lang="en-US" b="1" dirty="0"/>
              <a:t>($5,000</a:t>
            </a:r>
            <a:r>
              <a:rPr lang="en-US" i="1" dirty="0"/>
              <a:t>) – Program date: Sept. 29 – Oct. 2, </a:t>
            </a:r>
            <a:r>
              <a:rPr lang="en-US" i="1" dirty="0" smtClean="0"/>
              <a:t>2016</a:t>
            </a:r>
            <a:endParaRPr lang="en-US" dirty="0"/>
          </a:p>
          <a:p>
            <a:pPr marL="514350" indent="-514350">
              <a:buFont typeface="+mj-lt"/>
              <a:buAutoNum type="arabicPeriod"/>
            </a:pPr>
            <a:r>
              <a:rPr lang="en-US" b="1" dirty="0"/>
              <a:t>JETAA Florida</a:t>
            </a:r>
            <a:r>
              <a:rPr lang="en-US" b="1" dirty="0" smtClean="0"/>
              <a:t>: </a:t>
            </a:r>
            <a:r>
              <a:rPr lang="en-US" i="1" dirty="0" smtClean="0"/>
              <a:t>JLPT </a:t>
            </a:r>
            <a:r>
              <a:rPr lang="en-US" i="1" dirty="0"/>
              <a:t>Florida, </a:t>
            </a:r>
            <a:r>
              <a:rPr lang="en-US" i="1" dirty="0" err="1"/>
              <a:t>Hajimemashite</a:t>
            </a:r>
            <a:r>
              <a:rPr lang="en-US" i="1" dirty="0"/>
              <a:t>! (</a:t>
            </a:r>
            <a:r>
              <a:rPr lang="en-US" b="1" dirty="0"/>
              <a:t>$3,742</a:t>
            </a:r>
            <a:r>
              <a:rPr lang="en-US" i="1" dirty="0"/>
              <a:t>) – Program date: Sept. – Dec. 2016</a:t>
            </a:r>
            <a:endParaRPr lang="en-US" dirty="0"/>
          </a:p>
          <a:p>
            <a:pPr marL="514350" indent="-514350">
              <a:buFont typeface="+mj-lt"/>
              <a:buAutoNum type="arabicPeriod"/>
            </a:pPr>
            <a:r>
              <a:rPr lang="en-US" b="1" dirty="0"/>
              <a:t>JETAA Chicago</a:t>
            </a:r>
            <a:r>
              <a:rPr lang="en-US" b="1" dirty="0" smtClean="0"/>
              <a:t>: </a:t>
            </a:r>
            <a:r>
              <a:rPr lang="en-US" i="1" dirty="0" smtClean="0"/>
              <a:t>Career </a:t>
            </a:r>
            <a:r>
              <a:rPr lang="en-US" i="1" dirty="0"/>
              <a:t>Development Workshop (</a:t>
            </a:r>
            <a:r>
              <a:rPr lang="en-US" b="1" dirty="0"/>
              <a:t>$2,181</a:t>
            </a:r>
            <a:r>
              <a:rPr lang="en-US" i="1" dirty="0"/>
              <a:t> ) – Program date: Nov. 12, 2016</a:t>
            </a:r>
            <a:endParaRPr lang="en-US" dirty="0"/>
          </a:p>
          <a:p>
            <a:pPr marL="514350" indent="-514350">
              <a:buFont typeface="+mj-lt"/>
              <a:buAutoNum type="arabicPeriod"/>
            </a:pPr>
            <a:r>
              <a:rPr lang="en-US" b="1" dirty="0"/>
              <a:t>JETAA Pacific Northwest</a:t>
            </a:r>
            <a:r>
              <a:rPr lang="en-US" b="1" dirty="0" smtClean="0"/>
              <a:t>: </a:t>
            </a:r>
            <a:r>
              <a:rPr lang="en-US" i="1" dirty="0" smtClean="0"/>
              <a:t>Washi </a:t>
            </a:r>
            <a:r>
              <a:rPr lang="en-US" i="1" dirty="0"/>
              <a:t>&amp; </a:t>
            </a:r>
            <a:r>
              <a:rPr lang="en-US" i="1" dirty="0" err="1"/>
              <a:t>Washoku</a:t>
            </a:r>
            <a:r>
              <a:rPr lang="en-US" i="1" dirty="0"/>
              <a:t> </a:t>
            </a:r>
            <a:r>
              <a:rPr lang="en-US" b="1" dirty="0"/>
              <a:t>($1,125</a:t>
            </a:r>
            <a:r>
              <a:rPr lang="en-US" i="1" dirty="0"/>
              <a:t>) – Program date: October 8, 2016</a:t>
            </a:r>
            <a:endParaRPr lang="en-US" dirty="0"/>
          </a:p>
          <a:p>
            <a:pPr marL="514350" indent="-514350">
              <a:buFont typeface="+mj-lt"/>
              <a:buAutoNum type="arabicPeriod"/>
            </a:pPr>
            <a:r>
              <a:rPr lang="en-US" b="1" dirty="0"/>
              <a:t>JETAA DC:  </a:t>
            </a:r>
            <a:r>
              <a:rPr lang="en-US" i="1" dirty="0"/>
              <a:t>DC Children’s Japan Day </a:t>
            </a:r>
            <a:r>
              <a:rPr lang="en-US" b="1" dirty="0"/>
              <a:t>($1,500</a:t>
            </a:r>
            <a:r>
              <a:rPr lang="en-US" i="1" dirty="0"/>
              <a:t>) – Program date: Dec. 3, 2016</a:t>
            </a:r>
            <a:endParaRPr lang="en-US" dirty="0"/>
          </a:p>
          <a:p>
            <a:pPr marL="514350" indent="-514350">
              <a:buFont typeface="+mj-lt"/>
              <a:buAutoNum type="arabicPeriod"/>
            </a:pPr>
            <a:r>
              <a:rPr lang="en-US" b="1" dirty="0"/>
              <a:t>JETAADC:</a:t>
            </a:r>
            <a:r>
              <a:rPr lang="en-US" dirty="0"/>
              <a:t> </a:t>
            </a:r>
            <a:r>
              <a:rPr lang="en-US" i="1" dirty="0"/>
              <a:t>Dinner with </a:t>
            </a:r>
            <a:r>
              <a:rPr lang="en-US" i="1" dirty="0" err="1"/>
              <a:t>Kakehashi</a:t>
            </a:r>
            <a:r>
              <a:rPr lang="en-US" i="1" dirty="0"/>
              <a:t> Program Students (</a:t>
            </a:r>
            <a:r>
              <a:rPr lang="en-US" b="1" dirty="0"/>
              <a:t>$241</a:t>
            </a:r>
            <a:r>
              <a:rPr lang="en-US" i="1" dirty="0"/>
              <a:t>) – Program date: February 23, 2017</a:t>
            </a:r>
            <a:endParaRPr lang="en-US" dirty="0"/>
          </a:p>
          <a:p>
            <a:pPr marL="514350" indent="-514350">
              <a:buFont typeface="+mj-lt"/>
              <a:buAutoNum type="arabicPeriod"/>
            </a:pPr>
            <a:r>
              <a:rPr lang="en-US" b="1" dirty="0"/>
              <a:t>JETAAMN:</a:t>
            </a:r>
            <a:r>
              <a:rPr lang="en-US" dirty="0"/>
              <a:t> </a:t>
            </a:r>
            <a:r>
              <a:rPr lang="en-US" i="1" dirty="0"/>
              <a:t>After WWII: Japanese Communities in Minnesota </a:t>
            </a:r>
            <a:r>
              <a:rPr lang="en-US" b="1" dirty="0"/>
              <a:t>($2,500</a:t>
            </a:r>
            <a:r>
              <a:rPr lang="en-US" i="1" dirty="0"/>
              <a:t>): Jan. 21, 2017</a:t>
            </a:r>
            <a:endParaRPr lang="en-US" dirty="0"/>
          </a:p>
          <a:p>
            <a:pPr marL="514350" indent="-514350">
              <a:buFont typeface="+mj-lt"/>
              <a:buAutoNum type="arabicPeriod"/>
            </a:pPr>
            <a:r>
              <a:rPr lang="en-US" b="1" dirty="0"/>
              <a:t>JETAANY:</a:t>
            </a:r>
            <a:r>
              <a:rPr lang="en-US" i="1" dirty="0"/>
              <a:t> Japan-A-Mania </a:t>
            </a:r>
            <a:r>
              <a:rPr lang="en-US" b="1" dirty="0"/>
              <a:t>($1,500</a:t>
            </a:r>
            <a:r>
              <a:rPr lang="en-US" i="1" dirty="0"/>
              <a:t>): February 25, 2017</a:t>
            </a:r>
            <a:endParaRPr lang="en-US" dirty="0"/>
          </a:p>
          <a:p>
            <a:pPr marL="0" indent="0">
              <a:buNone/>
            </a:pPr>
            <a:endParaRPr lang="en-US" dirty="0" smtClean="0"/>
          </a:p>
        </p:txBody>
      </p:sp>
      <p:sp>
        <p:nvSpPr>
          <p:cNvPr id="2" name="Rectangle 1"/>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6" name="TextBox 5"/>
          <p:cNvSpPr txBox="1"/>
          <p:nvPr/>
        </p:nvSpPr>
        <p:spPr>
          <a:xfrm>
            <a:off x="4446405" y="137518"/>
            <a:ext cx="76156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Sasakawa</a:t>
            </a: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Peace</a:t>
            </a:r>
            <a:r>
              <a:rPr kumimoji="0" lang="en-US" sz="3200" b="1" i="0" u="none" strike="noStrike" kern="1200" cap="none" spc="0" normalizeH="0" noProof="0" dirty="0" smtClean="0">
                <a:ln>
                  <a:noFill/>
                </a:ln>
                <a:solidFill>
                  <a:srgbClr val="4472C4">
                    <a:lumMod val="75000"/>
                  </a:srgbClr>
                </a:solidFill>
                <a:effectLst/>
                <a:uLnTx/>
                <a:uFillTx/>
                <a:latin typeface="Calibri" panose="020F0502020204030204"/>
                <a:ea typeface="+mn-ea"/>
                <a:cs typeface="+mn-cs"/>
              </a:rPr>
              <a:t> Foundation USA/USJETAA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rgbClr val="4472C4">
                    <a:lumMod val="75000"/>
                  </a:srgbClr>
                </a:solidFill>
                <a:latin typeface="Calibri" panose="020F0502020204030204"/>
              </a:rPr>
              <a:t>Grants</a:t>
            </a:r>
            <a:r>
              <a:rPr lang="en-US" sz="3200" b="1" dirty="0" smtClean="0">
                <a:solidFill>
                  <a:srgbClr val="4472C4">
                    <a:lumMod val="75000"/>
                  </a:srgbClr>
                </a:solidFill>
                <a:latin typeface="Calibri" panose="020F0502020204030204"/>
              </a:rPr>
              <a:t> for JETAA Chapters &amp; Subchapters</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38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nSpc>
                <a:spcPct val="120000"/>
              </a:lnSpc>
              <a:spcBef>
                <a:spcPts val="0"/>
              </a:spcBef>
              <a:buNone/>
            </a:pPr>
            <a:r>
              <a:rPr lang="en-US" dirty="0" smtClean="0">
                <a:solidFill>
                  <a:schemeClr val="accent5">
                    <a:lumMod val="75000"/>
                  </a:schemeClr>
                </a:solidFill>
              </a:rPr>
              <a:t>In 2017, USJETAA worked with two chapters:</a:t>
            </a:r>
          </a:p>
          <a:p>
            <a:pPr marL="0" indent="0">
              <a:lnSpc>
                <a:spcPct val="120000"/>
              </a:lnSpc>
              <a:spcBef>
                <a:spcPts val="0"/>
              </a:spcBef>
              <a:buNone/>
            </a:pPr>
            <a:r>
              <a:rPr lang="en-US" b="1" dirty="0" smtClean="0">
                <a:solidFill>
                  <a:schemeClr val="accent5">
                    <a:lumMod val="75000"/>
                  </a:schemeClr>
                </a:solidFill>
              </a:rPr>
              <a:t>JETAA Pittsburgh (subchapter) </a:t>
            </a:r>
          </a:p>
          <a:p>
            <a:pPr marL="0" indent="0">
              <a:lnSpc>
                <a:spcPct val="120000"/>
              </a:lnSpc>
              <a:spcBef>
                <a:spcPts val="0"/>
              </a:spcBef>
              <a:buNone/>
            </a:pPr>
            <a:r>
              <a:rPr lang="en-US" b="1" dirty="0" smtClean="0">
                <a:solidFill>
                  <a:schemeClr val="accent5">
                    <a:lumMod val="75000"/>
                  </a:schemeClr>
                </a:solidFill>
              </a:rPr>
              <a:t>JETAA Florida</a:t>
            </a:r>
          </a:p>
          <a:p>
            <a:pPr marL="0" indent="0">
              <a:lnSpc>
                <a:spcPct val="120000"/>
              </a:lnSpc>
              <a:spcBef>
                <a:spcPts val="0"/>
              </a:spcBef>
              <a:buNone/>
            </a:pPr>
            <a:r>
              <a:rPr lang="en-US" dirty="0" smtClean="0"/>
              <a:t>In the 2017-2018 </a:t>
            </a:r>
            <a:r>
              <a:rPr lang="en-US" dirty="0"/>
              <a:t>grant </a:t>
            </a:r>
            <a:r>
              <a:rPr lang="en-US" dirty="0" smtClean="0"/>
              <a:t>year, USJETAA has funding for up to three site-visits </a:t>
            </a:r>
            <a:r>
              <a:rPr lang="en-US" dirty="0"/>
              <a:t>to assist JETAA Chapters in their program management, governance, programming or other areas they feel additional support and feedback would be useful</a:t>
            </a:r>
            <a:r>
              <a:rPr lang="en-US" dirty="0" smtClean="0"/>
              <a:t>. Generously funded by CGP and CLAIR.</a:t>
            </a:r>
            <a:endParaRPr lang="en-US" dirty="0"/>
          </a:p>
          <a:p>
            <a:pPr marL="0" indent="0">
              <a:lnSpc>
                <a:spcPct val="120000"/>
              </a:lnSpc>
              <a:spcBef>
                <a:spcPts val="0"/>
              </a:spcBef>
              <a:buNone/>
            </a:pPr>
            <a:endParaRPr lang="en-US" b="1" dirty="0" smtClean="0">
              <a:solidFill>
                <a:schemeClr val="accent5">
                  <a:lumMod val="75000"/>
                </a:schemeClr>
              </a:solidFill>
            </a:endParaRPr>
          </a:p>
        </p:txBody>
      </p:sp>
      <p:sp>
        <p:nvSpPr>
          <p:cNvPr id="2" name="Rectangle 1"/>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6" name="TextBox 5"/>
          <p:cNvSpPr txBox="1"/>
          <p:nvPr/>
        </p:nvSpPr>
        <p:spPr>
          <a:xfrm>
            <a:off x="4446405" y="137518"/>
            <a:ext cx="761560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USJETAA Mentorship</a:t>
            </a:r>
            <a:r>
              <a:rPr kumimoji="0" lang="en-US" sz="3200" b="1" i="0" u="none" strike="noStrike" kern="1200" cap="none" spc="0" normalizeH="0" noProof="0" dirty="0" smtClean="0">
                <a:ln>
                  <a:noFill/>
                </a:ln>
                <a:solidFill>
                  <a:srgbClr val="4472C4">
                    <a:lumMod val="75000"/>
                  </a:srgbClr>
                </a:solidFill>
                <a:effectLst/>
                <a:uLnTx/>
                <a:uFillTx/>
                <a:latin typeface="Calibri" panose="020F0502020204030204"/>
                <a:ea typeface="+mn-ea"/>
                <a:cs typeface="+mn-cs"/>
              </a:rPr>
              <a:t> Program</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611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0"/>
            <a:ext cx="10515600" cy="1325563"/>
          </a:xfrm>
        </p:spPr>
        <p:txBody>
          <a:bodyPr/>
          <a:lstStyle/>
          <a:p>
            <a:r>
              <a:rPr lang="en-US" b="1" dirty="0" smtClean="0"/>
              <a:t>Mentorship Program: Orlando, FL</a:t>
            </a:r>
            <a:endParaRPr lang="en-US" b="1" dirty="0"/>
          </a:p>
        </p:txBody>
      </p:sp>
      <p:sp>
        <p:nvSpPr>
          <p:cNvPr id="5" name="TextBox 4"/>
          <p:cNvSpPr txBox="1"/>
          <p:nvPr/>
        </p:nvSpPr>
        <p:spPr>
          <a:xfrm>
            <a:off x="6563638" y="1766669"/>
            <a:ext cx="4985359" cy="4801314"/>
          </a:xfrm>
          <a:prstGeom prst="rect">
            <a:avLst/>
          </a:prstGeom>
          <a:noFill/>
        </p:spPr>
        <p:txBody>
          <a:bodyPr wrap="square" rtlCol="0">
            <a:spAutoFit/>
          </a:bodyPr>
          <a:lstStyle/>
          <a:p>
            <a:r>
              <a:rPr lang="en-US" b="1" dirty="0"/>
              <a:t>USJETAA Mentorship </a:t>
            </a:r>
            <a:r>
              <a:rPr lang="en-US" b="1" dirty="0" smtClean="0"/>
              <a:t>Program</a:t>
            </a:r>
            <a:r>
              <a:rPr lang="en-US" b="1" dirty="0"/>
              <a:t/>
            </a:r>
            <a:br>
              <a:rPr lang="en-US" b="1" dirty="0"/>
            </a:br>
            <a:r>
              <a:rPr lang="en-US" b="1" dirty="0" smtClean="0"/>
              <a:t>JETAA </a:t>
            </a:r>
            <a:r>
              <a:rPr lang="en-US" b="1" dirty="0"/>
              <a:t>Pittsburgh, PA</a:t>
            </a:r>
            <a:endParaRPr lang="en-US" dirty="0"/>
          </a:p>
          <a:p>
            <a:r>
              <a:rPr lang="en-US" dirty="0" smtClean="0"/>
              <a:t>Saturday, March 18, 2017</a:t>
            </a:r>
          </a:p>
          <a:p>
            <a:r>
              <a:rPr lang="en-US" dirty="0" err="1" smtClean="0"/>
              <a:t>CrazyMocha</a:t>
            </a:r>
            <a:endParaRPr lang="en-US" dirty="0"/>
          </a:p>
          <a:p>
            <a:endParaRPr lang="en-US" dirty="0" smtClean="0"/>
          </a:p>
          <a:p>
            <a:r>
              <a:rPr lang="en-US" dirty="0" smtClean="0"/>
              <a:t>Attendees</a:t>
            </a:r>
            <a:r>
              <a:rPr lang="en-US" dirty="0"/>
              <a:t>: </a:t>
            </a:r>
            <a:r>
              <a:rPr lang="en-US" dirty="0" smtClean="0"/>
              <a:t>Laurel </a:t>
            </a:r>
            <a:r>
              <a:rPr lang="en-US" dirty="0"/>
              <a:t>Lukaszewski, Executive Director; Keith Krulak, Treasurer; Liz </a:t>
            </a:r>
            <a:r>
              <a:rPr lang="en-US" dirty="0" err="1" smtClean="0"/>
              <a:t>Brailsford</a:t>
            </a:r>
            <a:r>
              <a:rPr lang="en-US" dirty="0" smtClean="0"/>
              <a:t>. JETAA </a:t>
            </a:r>
            <a:r>
              <a:rPr lang="en-US" dirty="0"/>
              <a:t>Pittsburgh: </a:t>
            </a:r>
            <a:r>
              <a:rPr lang="en-US" dirty="0" smtClean="0"/>
              <a:t>Smitha </a:t>
            </a:r>
            <a:r>
              <a:rPr lang="en-US" dirty="0"/>
              <a:t>Prasadh - JETAA Pittsburgh subchapter rep - Senior Experience Designer at </a:t>
            </a:r>
            <a:r>
              <a:rPr lang="en-US" dirty="0" smtClean="0"/>
              <a:t>Autodesk; Kate </a:t>
            </a:r>
            <a:r>
              <a:rPr lang="en-US" dirty="0"/>
              <a:t>Emory - International Student Services Coordinator, Chatham </a:t>
            </a:r>
            <a:r>
              <a:rPr lang="en-US" dirty="0" smtClean="0"/>
              <a:t>University; Bonnie </a:t>
            </a:r>
            <a:r>
              <a:rPr lang="en-US" dirty="0"/>
              <a:t>McCloskey - Senior Librarian, Carnegie Library of </a:t>
            </a:r>
            <a:r>
              <a:rPr lang="en-US" dirty="0" smtClean="0"/>
              <a:t>Pittsburgh; Amy </a:t>
            </a:r>
            <a:r>
              <a:rPr lang="en-US" dirty="0"/>
              <a:t>Boots - Executive Director, Japan-America Society of </a:t>
            </a:r>
            <a:r>
              <a:rPr lang="en-US" dirty="0" smtClean="0"/>
              <a:t>Pennsylvania; Steve </a:t>
            </a:r>
            <a:r>
              <a:rPr lang="en-US" dirty="0" err="1"/>
              <a:t>Baleno</a:t>
            </a:r>
            <a:r>
              <a:rPr lang="en-US" dirty="0"/>
              <a:t> - High School Teacher, Pittsburgh North Hills School </a:t>
            </a:r>
            <a:r>
              <a:rPr lang="en-US" dirty="0" smtClean="0"/>
              <a:t>District; Clark </a:t>
            </a:r>
            <a:r>
              <a:rPr lang="en-US" dirty="0"/>
              <a:t>Munson - Project Manager, One Planet </a:t>
            </a:r>
            <a:r>
              <a:rPr lang="en-US" dirty="0" smtClean="0"/>
              <a:t>Corporation</a:t>
            </a:r>
            <a:endParaRPr lang="en-US" dirty="0"/>
          </a:p>
        </p:txBody>
      </p:sp>
      <p:sp>
        <p:nvSpPr>
          <p:cNvPr id="6" name="Rectangle 5"/>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8" name="TextBox 7"/>
          <p:cNvSpPr txBox="1"/>
          <p:nvPr/>
        </p:nvSpPr>
        <p:spPr>
          <a:xfrm>
            <a:off x="4403824" y="205136"/>
            <a:ext cx="76156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USJETAA Mentorship</a:t>
            </a:r>
            <a:r>
              <a:rPr kumimoji="0" lang="en-US" sz="3200" b="1" i="0" u="none" strike="noStrike" kern="1200" cap="none" spc="0" normalizeH="0" noProof="0" dirty="0" smtClean="0">
                <a:ln>
                  <a:noFill/>
                </a:ln>
                <a:solidFill>
                  <a:srgbClr val="4472C4">
                    <a:lumMod val="75000"/>
                  </a:srgbClr>
                </a:solidFill>
                <a:effectLst/>
                <a:uLnTx/>
                <a:uFillTx/>
                <a:latin typeface="Calibri" panose="020F0502020204030204"/>
                <a:ea typeface="+mn-ea"/>
                <a:cs typeface="+mn-cs"/>
              </a:rPr>
              <a:t> Series: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rgbClr val="4472C4">
                    <a:lumMod val="75000"/>
                  </a:srgbClr>
                </a:solidFill>
                <a:latin typeface="Calibri" panose="020F0502020204030204"/>
              </a:rPr>
              <a:t>Pittsburgh, PA</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271" y="1766669"/>
            <a:ext cx="5277633" cy="39582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10" y="4518360"/>
            <a:ext cx="3023491" cy="2267618"/>
          </a:xfrm>
          <a:prstGeom prst="rect">
            <a:avLst/>
          </a:prstGeom>
        </p:spPr>
      </p:pic>
    </p:spTree>
    <p:extLst>
      <p:ext uri="{BB962C8B-B14F-4D97-AF65-F5344CB8AC3E}">
        <p14:creationId xmlns:p14="http://schemas.microsoft.com/office/powerpoint/2010/main" val="274311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0"/>
            <a:ext cx="10515600" cy="1325563"/>
          </a:xfrm>
        </p:spPr>
        <p:txBody>
          <a:bodyPr/>
          <a:lstStyle/>
          <a:p>
            <a:r>
              <a:rPr lang="en-US" b="1" dirty="0" smtClean="0"/>
              <a:t>Mentorship Program: Orlando, FL</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639" y="1690689"/>
            <a:ext cx="4893936" cy="3670452"/>
          </a:xfrm>
          <a:prstGeom prst="rect">
            <a:avLst/>
          </a:prstGeom>
        </p:spPr>
      </p:pic>
      <p:sp>
        <p:nvSpPr>
          <p:cNvPr id="5" name="TextBox 4"/>
          <p:cNvSpPr txBox="1"/>
          <p:nvPr/>
        </p:nvSpPr>
        <p:spPr>
          <a:xfrm>
            <a:off x="6563638" y="1766669"/>
            <a:ext cx="4985359" cy="3970318"/>
          </a:xfrm>
          <a:prstGeom prst="rect">
            <a:avLst/>
          </a:prstGeom>
          <a:noFill/>
        </p:spPr>
        <p:txBody>
          <a:bodyPr wrap="square" rtlCol="0">
            <a:spAutoFit/>
          </a:bodyPr>
          <a:lstStyle/>
          <a:p>
            <a:r>
              <a:rPr lang="en-US" b="1" dirty="0"/>
              <a:t>USJETAA Mentorship program</a:t>
            </a:r>
            <a:br>
              <a:rPr lang="en-US" b="1" dirty="0"/>
            </a:br>
            <a:r>
              <a:rPr lang="en-US" dirty="0"/>
              <a:t>JETAA Florida</a:t>
            </a:r>
            <a:br>
              <a:rPr lang="en-US" dirty="0"/>
            </a:br>
            <a:r>
              <a:rPr lang="en-US" dirty="0"/>
              <a:t>Saturday, April 22, 2017  </a:t>
            </a:r>
          </a:p>
          <a:p>
            <a:r>
              <a:rPr lang="en-US" dirty="0"/>
              <a:t>Appleton Creative, Orlando, </a:t>
            </a:r>
            <a:r>
              <a:rPr lang="en-US" dirty="0" smtClean="0"/>
              <a:t>FL</a:t>
            </a:r>
          </a:p>
          <a:p>
            <a:endParaRPr lang="en-US" dirty="0"/>
          </a:p>
          <a:p>
            <a:r>
              <a:rPr lang="en-US" dirty="0"/>
              <a:t>Attendees: Laurel Lukaszewski, USJETAA Executive Director; Monica Yuki, JETAA USA Country Rep and USJETAA Board Member; JETAA Florida Members: Jennifer Hwang, JETAA FL President; Dolly </a:t>
            </a:r>
            <a:r>
              <a:rPr lang="en-US" dirty="0" err="1"/>
              <a:t>Sandborne</a:t>
            </a:r>
            <a:r>
              <a:rPr lang="en-US" dirty="0"/>
              <a:t>, Appleton Creative; Lisa </a:t>
            </a:r>
            <a:r>
              <a:rPr lang="en-US" dirty="0" err="1"/>
              <a:t>Posten</a:t>
            </a:r>
            <a:r>
              <a:rPr lang="en-US" dirty="0"/>
              <a:t>; Sean Beckwith, Treasurer; Tom Gregorich, Golf Channel; Lauren Sorondo, Japanese Consulate Miami; Allan </a:t>
            </a:r>
            <a:r>
              <a:rPr lang="en-US" dirty="0" err="1"/>
              <a:t>Mordeski</a:t>
            </a:r>
            <a:r>
              <a:rPr lang="en-US" dirty="0"/>
              <a:t>.</a:t>
            </a:r>
          </a:p>
          <a:p>
            <a:endParaRPr lang="en-US" dirty="0"/>
          </a:p>
        </p:txBody>
      </p:sp>
      <p:sp>
        <p:nvSpPr>
          <p:cNvPr id="6" name="Rectangle 5"/>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8" name="TextBox 7"/>
          <p:cNvSpPr txBox="1"/>
          <p:nvPr/>
        </p:nvSpPr>
        <p:spPr>
          <a:xfrm>
            <a:off x="4403824" y="205136"/>
            <a:ext cx="76156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USJETAA Mentorship</a:t>
            </a:r>
            <a:r>
              <a:rPr kumimoji="0" lang="en-US" sz="3200" b="1" i="0" u="none" strike="noStrike" kern="1200" cap="none" spc="0" normalizeH="0" noProof="0" dirty="0" smtClean="0">
                <a:ln>
                  <a:noFill/>
                </a:ln>
                <a:solidFill>
                  <a:srgbClr val="4472C4">
                    <a:lumMod val="75000"/>
                  </a:srgbClr>
                </a:solidFill>
                <a:effectLst/>
                <a:uLnTx/>
                <a:uFillTx/>
                <a:latin typeface="Calibri" panose="020F0502020204030204"/>
                <a:ea typeface="+mn-ea"/>
                <a:cs typeface="+mn-cs"/>
              </a:rPr>
              <a:t> Series: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rgbClr val="4472C4">
                    <a:lumMod val="75000"/>
                  </a:srgbClr>
                </a:solidFill>
                <a:latin typeface="Calibri" panose="020F0502020204030204"/>
              </a:rPr>
              <a:t>Orlando,</a:t>
            </a:r>
            <a:r>
              <a:rPr lang="en-US" sz="3200" b="1" dirty="0" smtClean="0">
                <a:solidFill>
                  <a:srgbClr val="4472C4">
                    <a:lumMod val="75000"/>
                  </a:srgbClr>
                </a:solidFill>
                <a:latin typeface="Calibri" panose="020F0502020204030204"/>
              </a:rPr>
              <a:t> Florida</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9" y="4484320"/>
            <a:ext cx="2972844" cy="2229633"/>
          </a:xfrm>
          <a:prstGeom prst="rect">
            <a:avLst/>
          </a:prstGeom>
        </p:spPr>
      </p:pic>
    </p:spTree>
    <p:extLst>
      <p:ext uri="{BB962C8B-B14F-4D97-AF65-F5344CB8AC3E}">
        <p14:creationId xmlns:p14="http://schemas.microsoft.com/office/powerpoint/2010/main" val="223373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900852"/>
          </a:xfrm>
        </p:spPr>
        <p:txBody>
          <a:bodyPr>
            <a:normAutofit lnSpcReduction="10000"/>
          </a:bodyPr>
          <a:lstStyle/>
          <a:p>
            <a:pPr marL="0" indent="0">
              <a:lnSpc>
                <a:spcPct val="120000"/>
              </a:lnSpc>
              <a:spcBef>
                <a:spcPts val="0"/>
              </a:spcBef>
              <a:buNone/>
            </a:pPr>
            <a:r>
              <a:rPr lang="en-US" sz="2400" b="1" u="sng" dirty="0">
                <a:solidFill>
                  <a:schemeClr val="accent5">
                    <a:lumMod val="75000"/>
                  </a:schemeClr>
                </a:solidFill>
              </a:rPr>
              <a:t>Monday, March 6, 2017 – Engaging a Broader Membership Base</a:t>
            </a:r>
            <a:endParaRPr lang="en-US" sz="2400" b="1" u="sng" dirty="0" smtClean="0">
              <a:solidFill>
                <a:schemeClr val="accent5">
                  <a:lumMod val="75000"/>
                </a:schemeClr>
              </a:solidFill>
            </a:endParaRPr>
          </a:p>
          <a:p>
            <a:pPr lvl="1">
              <a:lnSpc>
                <a:spcPct val="120000"/>
              </a:lnSpc>
              <a:spcBef>
                <a:spcPts val="0"/>
              </a:spcBef>
              <a:buFont typeface="Arial" panose="020B0604020202020204" pitchFamily="34" charset="0"/>
              <a:buChar char="•"/>
            </a:pPr>
            <a:r>
              <a:rPr lang="en-US" b="1" dirty="0" smtClean="0">
                <a:solidFill>
                  <a:schemeClr val="accent5">
                    <a:lumMod val="75000"/>
                  </a:schemeClr>
                </a:solidFill>
              </a:rPr>
              <a:t>Kyle </a:t>
            </a:r>
            <a:r>
              <a:rPr lang="en-US" b="1" dirty="0">
                <a:solidFill>
                  <a:schemeClr val="accent5">
                    <a:lumMod val="75000"/>
                  </a:schemeClr>
                </a:solidFill>
              </a:rPr>
              <a:t>Munn</a:t>
            </a:r>
            <a:r>
              <a:rPr lang="en-US" dirty="0">
                <a:solidFill>
                  <a:schemeClr val="accent5">
                    <a:lumMod val="75000"/>
                  </a:schemeClr>
                </a:solidFill>
              </a:rPr>
              <a:t>, JETAA Southeast, Shiga, </a:t>
            </a:r>
            <a:r>
              <a:rPr lang="en-US" dirty="0" smtClean="0">
                <a:solidFill>
                  <a:schemeClr val="accent5">
                    <a:lumMod val="75000"/>
                  </a:schemeClr>
                </a:solidFill>
              </a:rPr>
              <a:t>2006-2010</a:t>
            </a:r>
          </a:p>
          <a:p>
            <a:pPr lvl="1">
              <a:lnSpc>
                <a:spcPct val="120000"/>
              </a:lnSpc>
              <a:spcBef>
                <a:spcPts val="0"/>
              </a:spcBef>
              <a:buFont typeface="Arial" panose="020B0604020202020204" pitchFamily="34" charset="0"/>
              <a:buChar char="•"/>
            </a:pPr>
            <a:r>
              <a:rPr lang="en-US" b="1" dirty="0" err="1" smtClean="0">
                <a:solidFill>
                  <a:schemeClr val="accent5">
                    <a:lumMod val="75000"/>
                  </a:schemeClr>
                </a:solidFill>
              </a:rPr>
              <a:t>Jessyca</a:t>
            </a:r>
            <a:r>
              <a:rPr lang="en-US" b="1" dirty="0" smtClean="0">
                <a:solidFill>
                  <a:schemeClr val="accent5">
                    <a:lumMod val="75000"/>
                  </a:schemeClr>
                </a:solidFill>
              </a:rPr>
              <a:t> </a:t>
            </a:r>
            <a:r>
              <a:rPr lang="en-US" b="1" dirty="0">
                <a:solidFill>
                  <a:schemeClr val="accent5">
                    <a:lumMod val="75000"/>
                  </a:schemeClr>
                </a:solidFill>
              </a:rPr>
              <a:t>Livingston</a:t>
            </a:r>
            <a:r>
              <a:rPr lang="en-US" dirty="0">
                <a:solidFill>
                  <a:schemeClr val="accent5">
                    <a:lumMod val="75000"/>
                  </a:schemeClr>
                </a:solidFill>
              </a:rPr>
              <a:t>, </a:t>
            </a:r>
            <a:r>
              <a:rPr lang="fi-FI" dirty="0">
                <a:solidFill>
                  <a:schemeClr val="accent5">
                    <a:lumMod val="75000"/>
                  </a:schemeClr>
                </a:solidFill>
              </a:rPr>
              <a:t>JETAA Rocky Mountain, Hokkaido, 2003-2006 </a:t>
            </a:r>
            <a:endParaRPr lang="fi-FI" dirty="0" smtClean="0">
              <a:solidFill>
                <a:schemeClr val="accent5">
                  <a:lumMod val="75000"/>
                </a:schemeClr>
              </a:solidFill>
            </a:endParaRPr>
          </a:p>
          <a:p>
            <a:pPr lvl="1">
              <a:lnSpc>
                <a:spcPct val="120000"/>
              </a:lnSpc>
              <a:spcBef>
                <a:spcPts val="0"/>
              </a:spcBef>
              <a:buFont typeface="Arial" panose="020B0604020202020204" pitchFamily="34" charset="0"/>
              <a:buChar char="•"/>
            </a:pPr>
            <a:r>
              <a:rPr lang="fi-FI" b="1" dirty="0" smtClean="0">
                <a:solidFill>
                  <a:schemeClr val="accent5">
                    <a:lumMod val="75000"/>
                  </a:schemeClr>
                </a:solidFill>
              </a:rPr>
              <a:t>Adam </a:t>
            </a:r>
            <a:r>
              <a:rPr lang="fi-FI" b="1" dirty="0">
                <a:solidFill>
                  <a:schemeClr val="accent5">
                    <a:lumMod val="75000"/>
                  </a:schemeClr>
                </a:solidFill>
              </a:rPr>
              <a:t>Lisbon</a:t>
            </a:r>
            <a:r>
              <a:rPr lang="fi-FI" dirty="0">
                <a:solidFill>
                  <a:schemeClr val="accent5">
                    <a:lumMod val="75000"/>
                  </a:schemeClr>
                </a:solidFill>
              </a:rPr>
              <a:t>, JETAA Rocky Mountain, Kobe, </a:t>
            </a:r>
            <a:r>
              <a:rPr lang="fi-FI" dirty="0" smtClean="0">
                <a:solidFill>
                  <a:schemeClr val="accent5">
                    <a:lumMod val="75000"/>
                  </a:schemeClr>
                </a:solidFill>
              </a:rPr>
              <a:t>2004-2007</a:t>
            </a:r>
            <a:endParaRPr lang="fi-FI" dirty="0">
              <a:solidFill>
                <a:schemeClr val="accent5">
                  <a:lumMod val="75000"/>
                </a:schemeClr>
              </a:solidFill>
            </a:endParaRPr>
          </a:p>
          <a:p>
            <a:pPr marL="0" indent="0">
              <a:lnSpc>
                <a:spcPct val="120000"/>
              </a:lnSpc>
              <a:spcBef>
                <a:spcPts val="0"/>
              </a:spcBef>
              <a:buNone/>
            </a:pPr>
            <a:r>
              <a:rPr lang="en-US" sz="2400" b="1" u="sng" dirty="0">
                <a:solidFill>
                  <a:schemeClr val="accent5">
                    <a:lumMod val="75000"/>
                  </a:schemeClr>
                </a:solidFill>
              </a:rPr>
              <a:t>Wednesday, March 8, 2017 – Effective Program Implementation</a:t>
            </a:r>
          </a:p>
          <a:p>
            <a:pPr lvl="1">
              <a:lnSpc>
                <a:spcPct val="120000"/>
              </a:lnSpc>
              <a:spcBef>
                <a:spcPts val="0"/>
              </a:spcBef>
              <a:buFont typeface="Arial" panose="020B0604020202020204" pitchFamily="34" charset="0"/>
              <a:buChar char="•"/>
            </a:pPr>
            <a:r>
              <a:rPr lang="fi-FI" b="1" dirty="0">
                <a:solidFill>
                  <a:schemeClr val="accent5">
                    <a:lumMod val="75000"/>
                  </a:schemeClr>
                </a:solidFill>
              </a:rPr>
              <a:t>Monica Yuki</a:t>
            </a:r>
            <a:r>
              <a:rPr lang="fi-FI" dirty="0">
                <a:solidFill>
                  <a:schemeClr val="accent5">
                    <a:lumMod val="75000"/>
                  </a:schemeClr>
                </a:solidFill>
              </a:rPr>
              <a:t>, JETAA NY, Saitama, 2002-2004</a:t>
            </a:r>
          </a:p>
          <a:p>
            <a:pPr lvl="1">
              <a:lnSpc>
                <a:spcPct val="120000"/>
              </a:lnSpc>
              <a:spcBef>
                <a:spcPts val="0"/>
              </a:spcBef>
              <a:buFont typeface="Arial" panose="020B0604020202020204" pitchFamily="34" charset="0"/>
              <a:buChar char="•"/>
            </a:pPr>
            <a:r>
              <a:rPr lang="en-US" b="1" dirty="0" smtClean="0">
                <a:solidFill>
                  <a:schemeClr val="accent5">
                    <a:lumMod val="75000"/>
                  </a:schemeClr>
                </a:solidFill>
              </a:rPr>
              <a:t>Jessica </a:t>
            </a:r>
            <a:r>
              <a:rPr lang="en-US" b="1" dirty="0">
                <a:solidFill>
                  <a:schemeClr val="accent5">
                    <a:lumMod val="75000"/>
                  </a:schemeClr>
                </a:solidFill>
              </a:rPr>
              <a:t>Burbach</a:t>
            </a:r>
            <a:r>
              <a:rPr lang="en-US" dirty="0">
                <a:solidFill>
                  <a:schemeClr val="accent5">
                    <a:lumMod val="75000"/>
                  </a:schemeClr>
                </a:solidFill>
              </a:rPr>
              <a:t>, JETAA DC, Shiga, 2011-2013</a:t>
            </a:r>
          </a:p>
          <a:p>
            <a:pPr lvl="1">
              <a:lnSpc>
                <a:spcPct val="120000"/>
              </a:lnSpc>
              <a:spcBef>
                <a:spcPts val="0"/>
              </a:spcBef>
              <a:buFont typeface="Arial" panose="020B0604020202020204" pitchFamily="34" charset="0"/>
              <a:buChar char="•"/>
            </a:pPr>
            <a:r>
              <a:rPr lang="fi-FI" b="1" dirty="0" smtClean="0">
                <a:solidFill>
                  <a:schemeClr val="accent5">
                    <a:lumMod val="75000"/>
                  </a:schemeClr>
                </a:solidFill>
              </a:rPr>
              <a:t>Mark </a:t>
            </a:r>
            <a:r>
              <a:rPr lang="fi-FI" b="1" dirty="0">
                <a:solidFill>
                  <a:schemeClr val="accent5">
                    <a:lumMod val="75000"/>
                  </a:schemeClr>
                </a:solidFill>
              </a:rPr>
              <a:t>Frey</a:t>
            </a:r>
            <a:r>
              <a:rPr lang="fi-FI" dirty="0">
                <a:solidFill>
                  <a:schemeClr val="accent5">
                    <a:lumMod val="75000"/>
                  </a:schemeClr>
                </a:solidFill>
              </a:rPr>
              <a:t>, JETAA Northern CA, Kumamoto, </a:t>
            </a:r>
            <a:r>
              <a:rPr lang="fi-FI" dirty="0" smtClean="0">
                <a:solidFill>
                  <a:schemeClr val="accent5">
                    <a:lumMod val="75000"/>
                  </a:schemeClr>
                </a:solidFill>
              </a:rPr>
              <a:t>2002-2006</a:t>
            </a:r>
          </a:p>
          <a:p>
            <a:pPr marL="0" indent="0">
              <a:lnSpc>
                <a:spcPct val="120000"/>
              </a:lnSpc>
              <a:spcBef>
                <a:spcPts val="0"/>
              </a:spcBef>
              <a:buNone/>
            </a:pPr>
            <a:r>
              <a:rPr lang="en-US" sz="2400" b="1" u="sng" dirty="0">
                <a:solidFill>
                  <a:schemeClr val="accent5">
                    <a:lumMod val="75000"/>
                  </a:schemeClr>
                </a:solidFill>
              </a:rPr>
              <a:t>Monday, March 13, 2017 – Obtaining 501(c)(3) Nonprofit </a:t>
            </a:r>
            <a:r>
              <a:rPr lang="en-US" sz="2400" b="1" u="sng" dirty="0" smtClean="0">
                <a:solidFill>
                  <a:schemeClr val="accent5">
                    <a:lumMod val="75000"/>
                  </a:schemeClr>
                </a:solidFill>
              </a:rPr>
              <a:t>Status</a:t>
            </a:r>
          </a:p>
          <a:p>
            <a:pPr lvl="1">
              <a:lnSpc>
                <a:spcPct val="120000"/>
              </a:lnSpc>
              <a:spcBef>
                <a:spcPts val="0"/>
              </a:spcBef>
              <a:buFont typeface="Arial" panose="020B0604020202020204" pitchFamily="34" charset="0"/>
              <a:buChar char="•"/>
            </a:pPr>
            <a:r>
              <a:rPr lang="en-US" b="1" dirty="0">
                <a:solidFill>
                  <a:schemeClr val="accent5">
                    <a:lumMod val="75000"/>
                  </a:schemeClr>
                </a:solidFill>
              </a:rPr>
              <a:t>Walter </a:t>
            </a:r>
            <a:r>
              <a:rPr lang="en-US" b="1" dirty="0" err="1">
                <a:solidFill>
                  <a:schemeClr val="accent5">
                    <a:lumMod val="75000"/>
                  </a:schemeClr>
                </a:solidFill>
              </a:rPr>
              <a:t>Dierks</a:t>
            </a:r>
            <a:r>
              <a:rPr lang="en-US" dirty="0">
                <a:solidFill>
                  <a:schemeClr val="accent5">
                    <a:lumMod val="75000"/>
                  </a:schemeClr>
                </a:solidFill>
              </a:rPr>
              <a:t>, Attorney, Washington, DC</a:t>
            </a:r>
          </a:p>
          <a:p>
            <a:pPr lvl="1">
              <a:lnSpc>
                <a:spcPct val="120000"/>
              </a:lnSpc>
              <a:spcBef>
                <a:spcPts val="0"/>
              </a:spcBef>
              <a:buFont typeface="Arial" panose="020B0604020202020204" pitchFamily="34" charset="0"/>
              <a:buChar char="•"/>
            </a:pPr>
            <a:r>
              <a:rPr lang="en-US" b="1" dirty="0" smtClean="0">
                <a:solidFill>
                  <a:schemeClr val="accent5">
                    <a:lumMod val="75000"/>
                  </a:schemeClr>
                </a:solidFill>
              </a:rPr>
              <a:t>Brenda </a:t>
            </a:r>
            <a:r>
              <a:rPr lang="en-US" b="1" dirty="0">
                <a:solidFill>
                  <a:schemeClr val="accent5">
                    <a:lumMod val="75000"/>
                  </a:schemeClr>
                </a:solidFill>
              </a:rPr>
              <a:t>McKinney</a:t>
            </a:r>
            <a:r>
              <a:rPr lang="en-US" dirty="0">
                <a:solidFill>
                  <a:schemeClr val="accent5">
                    <a:lumMod val="75000"/>
                  </a:schemeClr>
                </a:solidFill>
              </a:rPr>
              <a:t>, JETAA DC, Hyogo, 2006-2009</a:t>
            </a:r>
            <a:endParaRPr lang="fi-FI" dirty="0">
              <a:solidFill>
                <a:schemeClr val="accent5">
                  <a:lumMod val="75000"/>
                </a:schemeClr>
              </a:solidFill>
            </a:endParaRPr>
          </a:p>
          <a:p>
            <a:pPr marL="0" indent="0">
              <a:lnSpc>
                <a:spcPct val="120000"/>
              </a:lnSpc>
              <a:spcBef>
                <a:spcPts val="0"/>
              </a:spcBef>
              <a:buNone/>
            </a:pPr>
            <a:endParaRPr lang="en-US" sz="2200" b="1" u="sng" dirty="0">
              <a:solidFill>
                <a:schemeClr val="accent5">
                  <a:lumMod val="75000"/>
                </a:schemeClr>
              </a:solidFill>
            </a:endParaRPr>
          </a:p>
          <a:p>
            <a:pPr lvl="1">
              <a:lnSpc>
                <a:spcPct val="120000"/>
              </a:lnSpc>
              <a:spcBef>
                <a:spcPts val="0"/>
              </a:spcBef>
              <a:buFont typeface="Arial" panose="020B0604020202020204" pitchFamily="34" charset="0"/>
              <a:buChar char="•"/>
            </a:pPr>
            <a:endParaRPr lang="fi-FI" dirty="0">
              <a:solidFill>
                <a:schemeClr val="accent5">
                  <a:lumMod val="75000"/>
                </a:schemeClr>
              </a:solidFill>
            </a:endParaRPr>
          </a:p>
          <a:p>
            <a:pPr marL="0" indent="0">
              <a:lnSpc>
                <a:spcPct val="120000"/>
              </a:lnSpc>
              <a:spcBef>
                <a:spcPts val="0"/>
              </a:spcBef>
              <a:buNone/>
            </a:pPr>
            <a:endParaRPr lang="fi-FI" sz="2600" dirty="0">
              <a:solidFill>
                <a:schemeClr val="accent5">
                  <a:lumMod val="75000"/>
                </a:schemeClr>
              </a:solidFill>
            </a:endParaRPr>
          </a:p>
        </p:txBody>
      </p:sp>
      <p:sp>
        <p:nvSpPr>
          <p:cNvPr id="2" name="Rectangle 1"/>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6" name="TextBox 5"/>
          <p:cNvSpPr txBox="1"/>
          <p:nvPr/>
        </p:nvSpPr>
        <p:spPr>
          <a:xfrm>
            <a:off x="4446405" y="137518"/>
            <a:ext cx="7615606" cy="584775"/>
          </a:xfrm>
          <a:prstGeom prst="rect">
            <a:avLst/>
          </a:prstGeom>
          <a:noFill/>
        </p:spPr>
        <p:txBody>
          <a:bodyPr wrap="square" rtlCol="0">
            <a:spAutoFit/>
          </a:bodyPr>
          <a:lstStyle/>
          <a:p>
            <a:pPr lvl="0" algn="ctr"/>
            <a:r>
              <a:rPr lang="en-US" sz="3200" b="1" dirty="0" smtClean="0">
                <a:solidFill>
                  <a:schemeClr val="accent5">
                    <a:lumMod val="75000"/>
                  </a:schemeClr>
                </a:solidFill>
              </a:rPr>
              <a:t>Webinar </a:t>
            </a:r>
            <a:r>
              <a:rPr lang="en-US" sz="3200" b="1" dirty="0">
                <a:solidFill>
                  <a:schemeClr val="accent5">
                    <a:lumMod val="75000"/>
                  </a:schemeClr>
                </a:solidFill>
              </a:rPr>
              <a:t>Series - JETAA Toolbox</a:t>
            </a:r>
            <a:endParaRPr kumimoji="0" lang="en-US" sz="3200" b="1" i="0" u="none" strike="noStrike" kern="1200" cap="none" spc="0" normalizeH="0" baseline="0" noProof="0" dirty="0">
              <a:ln>
                <a:noFill/>
              </a:ln>
              <a:solidFill>
                <a:schemeClr val="accent5">
                  <a:lumMod val="75000"/>
                </a:schemeClr>
              </a:solidFill>
              <a:uLnTx/>
              <a:uFillTx/>
              <a:latin typeface="Calibri" panose="020F0502020204030204"/>
            </a:endParaRPr>
          </a:p>
        </p:txBody>
      </p:sp>
    </p:spTree>
    <p:extLst>
      <p:ext uri="{BB962C8B-B14F-4D97-AF65-F5344CB8AC3E}">
        <p14:creationId xmlns:p14="http://schemas.microsoft.com/office/powerpoint/2010/main" val="1849907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0"/>
            <a:ext cx="10515600" cy="1325563"/>
          </a:xfrm>
        </p:spPr>
        <p:txBody>
          <a:bodyPr/>
          <a:lstStyle/>
          <a:p>
            <a:r>
              <a:rPr lang="en-US" b="1" dirty="0" smtClean="0"/>
              <a:t>Mentorship Program: Orlando, FL</a:t>
            </a:r>
            <a:endParaRPr lang="en-US" b="1" dirty="0"/>
          </a:p>
        </p:txBody>
      </p:sp>
      <p:sp>
        <p:nvSpPr>
          <p:cNvPr id="5" name="TextBox 4"/>
          <p:cNvSpPr txBox="1"/>
          <p:nvPr/>
        </p:nvSpPr>
        <p:spPr>
          <a:xfrm>
            <a:off x="100208" y="1766669"/>
            <a:ext cx="11448789" cy="4524315"/>
          </a:xfrm>
          <a:prstGeom prst="rect">
            <a:avLst/>
          </a:prstGeom>
          <a:noFill/>
        </p:spPr>
        <p:txBody>
          <a:bodyPr wrap="square" rtlCol="0">
            <a:spAutoFit/>
          </a:bodyPr>
          <a:lstStyle/>
          <a:p>
            <a:r>
              <a:rPr lang="en-US" b="1" dirty="0" smtClean="0"/>
              <a:t>USJETAA received 25 applications for the 2016-2017 </a:t>
            </a:r>
            <a:r>
              <a:rPr lang="en-US" b="1" dirty="0" err="1" smtClean="0"/>
              <a:t>Microgrant</a:t>
            </a:r>
            <a:r>
              <a:rPr lang="en-US" b="1" dirty="0" smtClean="0"/>
              <a:t> Program; 15 were awarded:</a:t>
            </a:r>
            <a:endParaRPr lang="en-US" b="1" dirty="0"/>
          </a:p>
          <a:p>
            <a:pPr marL="342900" lvl="0" indent="-342900">
              <a:buFont typeface="+mj-lt"/>
              <a:buAutoNum type="arabicPeriod"/>
            </a:pPr>
            <a:r>
              <a:rPr lang="en-US" dirty="0"/>
              <a:t>Heidi Lynn Adams, Oita-ken, “Time to Shine: Celebrating Women” $600</a:t>
            </a:r>
          </a:p>
          <a:p>
            <a:pPr marL="342900" lvl="0" indent="-342900">
              <a:buFont typeface="+mj-lt"/>
              <a:buAutoNum type="arabicPeriod"/>
            </a:pPr>
            <a:r>
              <a:rPr lang="en-US" dirty="0"/>
              <a:t>Angela Arunarsirakul, Nagasaki, “</a:t>
            </a:r>
            <a:r>
              <a:rPr lang="en-US" dirty="0" err="1"/>
              <a:t>PostXchange</a:t>
            </a:r>
            <a:r>
              <a:rPr lang="en-US" dirty="0"/>
              <a:t>” $310</a:t>
            </a:r>
          </a:p>
          <a:p>
            <a:pPr marL="342900" lvl="0" indent="-342900">
              <a:buFont typeface="+mj-lt"/>
              <a:buAutoNum type="arabicPeriod"/>
            </a:pPr>
            <a:r>
              <a:rPr lang="en-US" dirty="0"/>
              <a:t>Charles Brandt, Shizuoka, “Fuji City Makers Club” $600</a:t>
            </a:r>
          </a:p>
          <a:p>
            <a:pPr marL="342900" lvl="0" indent="-342900">
              <a:buFont typeface="+mj-lt"/>
              <a:buAutoNum type="arabicPeriod"/>
            </a:pPr>
            <a:r>
              <a:rPr lang="en-US" dirty="0"/>
              <a:t>Spencer Bunting, Yamanashi-ken, “Thanksgiving Dinner Party and US Cultural Lessons” $500</a:t>
            </a:r>
          </a:p>
          <a:p>
            <a:pPr marL="342900" lvl="0" indent="-342900">
              <a:buFont typeface="+mj-lt"/>
              <a:buAutoNum type="arabicPeriod"/>
            </a:pPr>
            <a:r>
              <a:rPr lang="en-US" dirty="0"/>
              <a:t>Imani Crystal Cruz, Ehime, “America: Explore, Learn, Discover Fair” $500</a:t>
            </a:r>
          </a:p>
          <a:p>
            <a:pPr marL="342900" lvl="0" indent="-342900">
              <a:buFont typeface="+mj-lt"/>
              <a:buAutoNum type="arabicPeriod"/>
            </a:pPr>
            <a:r>
              <a:rPr lang="en-US" dirty="0"/>
              <a:t>Kate Featherstone, Shiga, “English Power Up Initiative by Local JETs and English Teachers” $605</a:t>
            </a:r>
          </a:p>
          <a:p>
            <a:pPr marL="342900" lvl="0" indent="-342900">
              <a:buFont typeface="+mj-lt"/>
              <a:buAutoNum type="arabicPeriod"/>
            </a:pPr>
            <a:r>
              <a:rPr lang="en-US" dirty="0"/>
              <a:t>Erin Fukushima, Hokkaido, “Bring America &amp; the World to </a:t>
            </a:r>
            <a:r>
              <a:rPr lang="en-US" dirty="0" err="1"/>
              <a:t>Kaisei</a:t>
            </a:r>
            <a:r>
              <a:rPr lang="en-US" dirty="0"/>
              <a:t>” $200</a:t>
            </a:r>
          </a:p>
          <a:p>
            <a:pPr marL="342900" lvl="0" indent="-342900">
              <a:buFont typeface="+mj-lt"/>
              <a:buAutoNum type="arabicPeriod"/>
            </a:pPr>
            <a:r>
              <a:rPr lang="en-US" dirty="0"/>
              <a:t>Hayley Hirshland, Shizuoka, “Westward Ho!: A </a:t>
            </a:r>
            <a:r>
              <a:rPr lang="en-US" dirty="0" err="1"/>
              <a:t>PenPal</a:t>
            </a:r>
            <a:r>
              <a:rPr lang="en-US" dirty="0"/>
              <a:t> Exchange between two Wests Nishi HS &amp; West HS” $400</a:t>
            </a:r>
          </a:p>
          <a:p>
            <a:pPr marL="342900" lvl="0" indent="-342900">
              <a:buFont typeface="+mj-lt"/>
              <a:buAutoNum type="arabicPeriod"/>
            </a:pPr>
            <a:r>
              <a:rPr lang="en-US" dirty="0"/>
              <a:t>Alina </a:t>
            </a:r>
            <a:r>
              <a:rPr lang="en-US" dirty="0" err="1"/>
              <a:t>Marhefka</a:t>
            </a:r>
            <a:r>
              <a:rPr lang="en-US" dirty="0"/>
              <a:t>, Tokyo, “Let’s </a:t>
            </a:r>
            <a:r>
              <a:rPr lang="en-US" dirty="0" err="1"/>
              <a:t>Makey</a:t>
            </a:r>
            <a:r>
              <a:rPr lang="en-US" dirty="0"/>
              <a:t> </a:t>
            </a:r>
            <a:r>
              <a:rPr lang="en-US" dirty="0" err="1"/>
              <a:t>Makey</a:t>
            </a:r>
            <a:r>
              <a:rPr lang="en-US" dirty="0"/>
              <a:t> a Presentation!” $500</a:t>
            </a:r>
          </a:p>
          <a:p>
            <a:pPr marL="342900" lvl="0" indent="-342900">
              <a:buFont typeface="+mj-lt"/>
              <a:buAutoNum type="arabicPeriod"/>
            </a:pPr>
            <a:r>
              <a:rPr lang="en-US" dirty="0"/>
              <a:t>Christopher Olivares, Fukui-ken, “Introducing Tertiary Education Goals at the Middle School Level” $600</a:t>
            </a:r>
          </a:p>
          <a:p>
            <a:pPr marL="342900" lvl="0" indent="-342900">
              <a:buFont typeface="+mj-lt"/>
              <a:buAutoNum type="arabicPeriod"/>
            </a:pPr>
            <a:r>
              <a:rPr lang="en-US" dirty="0"/>
              <a:t>Caitlin Orwoll, Tokyo, “Japanese-English Pen Pal Letter and Video Exchange” $500</a:t>
            </a:r>
          </a:p>
          <a:p>
            <a:pPr marL="342900" lvl="0" indent="-342900">
              <a:buFont typeface="+mj-lt"/>
              <a:buAutoNum type="arabicPeriod"/>
            </a:pPr>
            <a:r>
              <a:rPr lang="en-US" dirty="0"/>
              <a:t>Hannah </a:t>
            </a:r>
            <a:r>
              <a:rPr lang="en-US" dirty="0" err="1"/>
              <a:t>Pettorini</a:t>
            </a:r>
            <a:r>
              <a:rPr lang="en-US" dirty="0"/>
              <a:t>, Nagano-ken, “American Holidays – Food &amp; Culture” $600</a:t>
            </a:r>
          </a:p>
          <a:p>
            <a:pPr marL="342900" lvl="0" indent="-342900">
              <a:buFont typeface="+mj-lt"/>
              <a:buAutoNum type="arabicPeriod"/>
            </a:pPr>
            <a:r>
              <a:rPr lang="en-US" dirty="0"/>
              <a:t>Sarah Pollnow, Gifu-ken, “Let US Read – Building an English Library” $400</a:t>
            </a:r>
          </a:p>
          <a:p>
            <a:pPr marL="342900" lvl="0" indent="-342900">
              <a:buFont typeface="+mj-lt"/>
              <a:buAutoNum type="arabicPeriod"/>
            </a:pPr>
            <a:r>
              <a:rPr lang="en-US" dirty="0"/>
              <a:t>Michelle Tanner, Shizuoka, “American Cooking Classes” $500</a:t>
            </a:r>
          </a:p>
          <a:p>
            <a:pPr marL="342900" lvl="0" indent="-342900">
              <a:buFont typeface="+mj-lt"/>
              <a:buAutoNum type="arabicPeriod"/>
            </a:pPr>
            <a:r>
              <a:rPr lang="en-US" dirty="0"/>
              <a:t>Amanda Wong, Osaka, “Yoshikawa JHS &amp; Laredo MS Japanese-English Pen Pal Program” $500</a:t>
            </a:r>
          </a:p>
        </p:txBody>
      </p:sp>
      <p:sp>
        <p:nvSpPr>
          <p:cNvPr id="6" name="Rectangle 5"/>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8" name="TextBox 7"/>
          <p:cNvSpPr txBox="1"/>
          <p:nvPr/>
        </p:nvSpPr>
        <p:spPr>
          <a:xfrm>
            <a:off x="4403824" y="205136"/>
            <a:ext cx="76156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U.S. Embassy Tokyo/USJETAA </a:t>
            </a:r>
            <a:r>
              <a:rPr kumimoji="0" lang="en-US" sz="32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Microgrants</a:t>
            </a: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for Current American JETs</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2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0"/>
            <a:ext cx="10515600" cy="1325563"/>
          </a:xfrm>
        </p:spPr>
        <p:txBody>
          <a:bodyPr/>
          <a:lstStyle/>
          <a:p>
            <a:r>
              <a:rPr lang="en-US" b="1" dirty="0" smtClean="0"/>
              <a:t>Mentorship Program: Orlando, FL</a:t>
            </a:r>
            <a:endParaRPr lang="en-US" b="1" dirty="0"/>
          </a:p>
        </p:txBody>
      </p:sp>
      <p:sp>
        <p:nvSpPr>
          <p:cNvPr id="6" name="Rectangle 5"/>
          <p:cNvSpPr/>
          <p:nvPr/>
        </p:nvSpPr>
        <p:spPr>
          <a:xfrm>
            <a:off x="0" y="0"/>
            <a:ext cx="12192000" cy="169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0" y="124798"/>
            <a:ext cx="3737324" cy="1407440"/>
          </a:xfrm>
          <a:prstGeom prst="rect">
            <a:avLst/>
          </a:prstGeom>
        </p:spPr>
      </p:pic>
      <p:sp>
        <p:nvSpPr>
          <p:cNvPr id="8" name="TextBox 7"/>
          <p:cNvSpPr txBox="1"/>
          <p:nvPr/>
        </p:nvSpPr>
        <p:spPr>
          <a:xfrm>
            <a:off x="4403824" y="205136"/>
            <a:ext cx="76156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U.S. Embassy Tokyo/USJETAA </a:t>
            </a:r>
            <a:r>
              <a:rPr kumimoji="0" lang="en-US" sz="32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Microgrants</a:t>
            </a: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for Current American JETs</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89" y="1819127"/>
            <a:ext cx="3728581" cy="2796436"/>
          </a:xfrm>
          <a:prstGeom prst="rect">
            <a:avLst/>
          </a:prstGeom>
        </p:spPr>
      </p:pic>
      <p:sp>
        <p:nvSpPr>
          <p:cNvPr id="4" name="TextBox 3"/>
          <p:cNvSpPr txBox="1"/>
          <p:nvPr/>
        </p:nvSpPr>
        <p:spPr>
          <a:xfrm>
            <a:off x="259637" y="4740361"/>
            <a:ext cx="3585084" cy="369332"/>
          </a:xfrm>
          <a:prstGeom prst="rect">
            <a:avLst/>
          </a:prstGeom>
          <a:noFill/>
        </p:spPr>
        <p:txBody>
          <a:bodyPr wrap="none" rtlCol="0">
            <a:spAutoFit/>
          </a:bodyPr>
          <a:lstStyle/>
          <a:p>
            <a:r>
              <a:rPr lang="en-US" dirty="0" smtClean="0"/>
              <a:t>Spencer Bunting: Thanksgiving Party</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437" y="1772335"/>
            <a:ext cx="3790574" cy="2843228"/>
          </a:xfrm>
          <a:prstGeom prst="rect">
            <a:avLst/>
          </a:prstGeom>
        </p:spPr>
      </p:pic>
      <p:sp>
        <p:nvSpPr>
          <p:cNvPr id="11" name="TextBox 10"/>
          <p:cNvSpPr txBox="1"/>
          <p:nvPr/>
        </p:nvSpPr>
        <p:spPr>
          <a:xfrm>
            <a:off x="4113463" y="4736670"/>
            <a:ext cx="3790574" cy="646331"/>
          </a:xfrm>
          <a:prstGeom prst="rect">
            <a:avLst/>
          </a:prstGeom>
          <a:noFill/>
        </p:spPr>
        <p:txBody>
          <a:bodyPr wrap="square" rtlCol="0">
            <a:spAutoFit/>
          </a:bodyPr>
          <a:lstStyle/>
          <a:p>
            <a:r>
              <a:rPr lang="en-US" dirty="0"/>
              <a:t>Alina </a:t>
            </a:r>
            <a:r>
              <a:rPr lang="en-US" dirty="0" err="1"/>
              <a:t>Marhefka</a:t>
            </a:r>
            <a:r>
              <a:rPr lang="en-US" dirty="0"/>
              <a:t>, </a:t>
            </a:r>
            <a:r>
              <a:rPr lang="en-US" dirty="0" smtClean="0"/>
              <a:t>“</a:t>
            </a:r>
            <a:r>
              <a:rPr lang="en-US" dirty="0"/>
              <a:t>Let’s </a:t>
            </a:r>
            <a:r>
              <a:rPr lang="en-US" dirty="0" err="1"/>
              <a:t>Makey</a:t>
            </a:r>
            <a:r>
              <a:rPr lang="en-US" dirty="0"/>
              <a:t> </a:t>
            </a:r>
            <a:r>
              <a:rPr lang="en-US" dirty="0" err="1"/>
              <a:t>Makey</a:t>
            </a:r>
            <a:r>
              <a:rPr lang="en-US" dirty="0"/>
              <a:t> a Presentation!”</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6979" y="1772335"/>
            <a:ext cx="3790354" cy="2843228"/>
          </a:xfrm>
          <a:prstGeom prst="rect">
            <a:avLst/>
          </a:prstGeom>
        </p:spPr>
      </p:pic>
      <p:sp>
        <p:nvSpPr>
          <p:cNvPr id="13" name="TextBox 12"/>
          <p:cNvSpPr txBox="1"/>
          <p:nvPr/>
        </p:nvSpPr>
        <p:spPr>
          <a:xfrm>
            <a:off x="8116759" y="4693569"/>
            <a:ext cx="3790574" cy="646331"/>
          </a:xfrm>
          <a:prstGeom prst="rect">
            <a:avLst/>
          </a:prstGeom>
          <a:noFill/>
        </p:spPr>
        <p:txBody>
          <a:bodyPr wrap="square" rtlCol="0">
            <a:spAutoFit/>
          </a:bodyPr>
          <a:lstStyle/>
          <a:p>
            <a:r>
              <a:rPr lang="en-US" dirty="0" smtClean="0"/>
              <a:t>Michelle Tanner, American Cooking Classes </a:t>
            </a:r>
            <a:endParaRPr lang="en-US" dirty="0"/>
          </a:p>
        </p:txBody>
      </p:sp>
    </p:spTree>
    <p:extLst>
      <p:ext uri="{BB962C8B-B14F-4D97-AF65-F5344CB8AC3E}">
        <p14:creationId xmlns:p14="http://schemas.microsoft.com/office/powerpoint/2010/main" val="16606186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286</TotalTime>
  <Words>644</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1_Office Theme</vt:lpstr>
      <vt:lpstr>PowerPoint Presentation</vt:lpstr>
      <vt:lpstr>PowerPoint Presentation</vt:lpstr>
      <vt:lpstr>PowerPoint Presentation</vt:lpstr>
      <vt:lpstr>PowerPoint Presentation</vt:lpstr>
      <vt:lpstr>Mentorship Program: Orlando, FL</vt:lpstr>
      <vt:lpstr>Mentorship Program: Orlando, FL</vt:lpstr>
      <vt:lpstr>PowerPoint Presentation</vt:lpstr>
      <vt:lpstr>Mentorship Program: Orlando, FL</vt:lpstr>
      <vt:lpstr>Mentorship Program: Orlando, FL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 Account1</dc:creator>
  <cp:lastModifiedBy>Monica Yuki</cp:lastModifiedBy>
  <cp:revision>30</cp:revision>
  <dcterms:created xsi:type="dcterms:W3CDTF">2017-02-27T18:49:52Z</dcterms:created>
  <dcterms:modified xsi:type="dcterms:W3CDTF">2017-08-01T16:30:20Z</dcterms:modified>
</cp:coreProperties>
</file>