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52" r:id="rId2"/>
  </p:sldMasterIdLst>
  <p:notesMasterIdLst>
    <p:notesMasterId r:id="rId17"/>
  </p:notesMasterIdLst>
  <p:handoutMasterIdLst>
    <p:handoutMasterId r:id="rId18"/>
  </p:handoutMasterIdLst>
  <p:sldIdLst>
    <p:sldId id="256" r:id="rId3"/>
    <p:sldId id="280" r:id="rId4"/>
    <p:sldId id="281" r:id="rId5"/>
    <p:sldId id="282" r:id="rId6"/>
    <p:sldId id="264" r:id="rId7"/>
    <p:sldId id="267" r:id="rId8"/>
    <p:sldId id="263" r:id="rId9"/>
    <p:sldId id="262" r:id="rId10"/>
    <p:sldId id="270" r:id="rId11"/>
    <p:sldId id="272" r:id="rId12"/>
    <p:sldId id="274" r:id="rId13"/>
    <p:sldId id="276" r:id="rId14"/>
    <p:sldId id="278" r:id="rId15"/>
    <p:sldId id="27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AD13"/>
    <a:srgbClr val="AC14A1"/>
    <a:srgbClr val="E5D6B7"/>
    <a:srgbClr val="E1BC88"/>
    <a:srgbClr val="E2BC8D"/>
    <a:srgbClr val="EFEAD6"/>
    <a:srgbClr val="E6D7B8"/>
    <a:srgbClr val="2AF639"/>
    <a:srgbClr val="E6BB8A"/>
    <a:srgbClr val="E3CF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2" autoAdjust="0"/>
    <p:restoredTop sz="94660"/>
  </p:normalViewPr>
  <p:slideViewPr>
    <p:cSldViewPr showGuides="1">
      <p:cViewPr varScale="1">
        <p:scale>
          <a:sx n="87" d="100"/>
          <a:sy n="87" d="100"/>
        </p:scale>
        <p:origin x="1512" y="90"/>
      </p:cViewPr>
      <p:guideLst>
        <p:guide orient="horz"/>
        <p:guide pos="5759"/>
      </p:guideLst>
    </p:cSldViewPr>
  </p:slideViewPr>
  <p:notesTextViewPr>
    <p:cViewPr>
      <p:scale>
        <a:sx n="1" d="1"/>
        <a:sy n="1" d="1"/>
      </p:scale>
      <p:origin x="0" y="0"/>
    </p:cViewPr>
  </p:notesTextViewPr>
  <p:notesViewPr>
    <p:cSldViewPr>
      <p:cViewPr varScale="1">
        <p:scale>
          <a:sx n="64" d="100"/>
          <a:sy n="64" d="100"/>
        </p:scale>
        <p:origin x="-322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B6386D-D493-443C-991A-0A0DE3594832}" type="datetimeFigureOut">
              <a:rPr lang="en-GB" smtClean="0"/>
              <a:pPr/>
              <a:t>24/09/2015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9305AF-6E3C-40C7-AEDF-834938C9A5D4}" type="slidenum">
              <a:rPr lang="en-GB" smtClean="0"/>
              <a:pPr/>
              <a:t>‹#›</a:t>
            </a:fld>
            <a:endParaRPr lang="en-GB"/>
          </a:p>
        </p:txBody>
      </p:sp>
    </p:spTree>
    <p:extLst>
      <p:ext uri="{BB962C8B-B14F-4D97-AF65-F5344CB8AC3E}">
        <p14:creationId xmlns:p14="http://schemas.microsoft.com/office/powerpoint/2010/main" val="2862795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761962-5B84-41CA-93A8-F05DD76FF0E9}" type="datetimeFigureOut">
              <a:rPr lang="en-US" smtClean="0"/>
              <a:t>9/24/2015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7E497-3CB6-4ABB-B868-AF86A7B876C5}" type="slidenum">
              <a:rPr lang="en-US" smtClean="0"/>
              <a:t>‹#›</a:t>
            </a:fld>
            <a:endParaRPr lang="en-US"/>
          </a:p>
        </p:txBody>
      </p:sp>
    </p:spTree>
    <p:extLst>
      <p:ext uri="{BB962C8B-B14F-4D97-AF65-F5344CB8AC3E}">
        <p14:creationId xmlns:p14="http://schemas.microsoft.com/office/powerpoint/2010/main" val="394137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7E497-3CB6-4ABB-B868-AF86A7B876C5}" type="slidenum">
              <a:rPr lang="en-US" smtClean="0"/>
              <a:t>5</a:t>
            </a:fld>
            <a:endParaRPr lang="en-US"/>
          </a:p>
        </p:txBody>
      </p:sp>
    </p:spTree>
    <p:extLst>
      <p:ext uri="{BB962C8B-B14F-4D97-AF65-F5344CB8AC3E}">
        <p14:creationId xmlns:p14="http://schemas.microsoft.com/office/powerpoint/2010/main" val="624522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7E497-3CB6-4ABB-B868-AF86A7B876C5}" type="slidenum">
              <a:rPr lang="en-US" smtClean="0"/>
              <a:t>12</a:t>
            </a:fld>
            <a:endParaRPr lang="en-US"/>
          </a:p>
        </p:txBody>
      </p:sp>
    </p:spTree>
    <p:extLst>
      <p:ext uri="{BB962C8B-B14F-4D97-AF65-F5344CB8AC3E}">
        <p14:creationId xmlns:p14="http://schemas.microsoft.com/office/powerpoint/2010/main" val="1092735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049" name="Rectangle 2048"/>
          <p:cNvSpPr/>
          <p:nvPr userDrawn="1"/>
        </p:nvSpPr>
        <p:spPr>
          <a:xfrm>
            <a:off x="40640" y="20320"/>
            <a:ext cx="9062720" cy="6817360"/>
          </a:xfrm>
          <a:prstGeom prst="rect">
            <a:avLst/>
          </a:prstGeom>
          <a:noFill/>
          <a:ln w="1111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4067944" y="1667544"/>
            <a:ext cx="5076056" cy="1470025"/>
          </a:xfrm>
        </p:spPr>
        <p:txBody>
          <a:bodyPr>
            <a:normAutofit/>
          </a:bodyPr>
          <a:lstStyle>
            <a:lvl1pPr>
              <a:defRPr sz="4400">
                <a:solidFill>
                  <a:schemeClr val="tx1">
                    <a:lumMod val="95000"/>
                    <a:lumOff val="5000"/>
                  </a:schemeClr>
                </a:solidFill>
                <a:latin typeface="Matura MT Script Capitals" pitchFamily="66" charset="0"/>
                <a:cs typeface="Gisha" pitchFamily="34" charset="-79"/>
              </a:defRPr>
            </a:lvl1pPr>
          </a:lstStyle>
          <a:p>
            <a:r>
              <a:rPr lang="en-US" dirty="0" smtClean="0"/>
              <a:t>Cherry Blossoms</a:t>
            </a:r>
            <a:endParaRPr lang="en-GB" dirty="0"/>
          </a:p>
        </p:txBody>
      </p:sp>
      <p:sp>
        <p:nvSpPr>
          <p:cNvPr id="3" name="Subtitle 2"/>
          <p:cNvSpPr>
            <a:spLocks noGrp="1"/>
          </p:cNvSpPr>
          <p:nvPr>
            <p:ph type="subTitle" idx="1" hasCustomPrompt="1"/>
          </p:nvPr>
        </p:nvSpPr>
        <p:spPr>
          <a:xfrm>
            <a:off x="4067944" y="3107704"/>
            <a:ext cx="5076056" cy="1752600"/>
          </a:xfrm>
        </p:spPr>
        <p:txBody>
          <a:bodyPr>
            <a:normAutofit/>
          </a:bodyPr>
          <a:lstStyle>
            <a:lvl1pPr marL="0" indent="0" algn="ctr">
              <a:buNone/>
              <a:defRPr sz="2800" baseline="0">
                <a:solidFill>
                  <a:schemeClr val="tx1">
                    <a:lumMod val="95000"/>
                    <a:lumOff val="5000"/>
                  </a:schemeClr>
                </a:solidFill>
                <a:latin typeface="Matura MT Script Capitals" pitchFamily="66"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endParaRPr lang="en-GB" dirty="0"/>
          </a:p>
        </p:txBody>
      </p:sp>
      <p:sp>
        <p:nvSpPr>
          <p:cNvPr id="4" name="Date Placeholder 3"/>
          <p:cNvSpPr>
            <a:spLocks noGrp="1"/>
          </p:cNvSpPr>
          <p:nvPr>
            <p:ph type="dt" sz="half" idx="10"/>
          </p:nvPr>
        </p:nvSpPr>
        <p:spPr/>
        <p:txBody>
          <a:bodyPr/>
          <a:lstStyle>
            <a:lvl1pPr>
              <a:defRPr>
                <a:solidFill>
                  <a:schemeClr val="tx1">
                    <a:lumMod val="95000"/>
                    <a:lumOff val="5000"/>
                  </a:schemeClr>
                </a:solidFill>
              </a:defRPr>
            </a:lvl1pPr>
          </a:lstStyle>
          <a:p>
            <a:fld id="{5F8AC248-DA39-4928-AAE1-739C71ED8637}" type="datetimeFigureOut">
              <a:rPr lang="en-GB" smtClean="0"/>
              <a:pPr/>
              <a:t>24/09/2015</a:t>
            </a:fld>
            <a:endParaRPr lang="en-GB"/>
          </a:p>
        </p:txBody>
      </p:sp>
      <p:sp>
        <p:nvSpPr>
          <p:cNvPr id="5" name="Footer Placeholder 4"/>
          <p:cNvSpPr>
            <a:spLocks noGrp="1"/>
          </p:cNvSpPr>
          <p:nvPr>
            <p:ph type="ftr" sz="quarter" idx="11"/>
          </p:nvPr>
        </p:nvSpPr>
        <p:spPr/>
        <p:txBody>
          <a:bodyPr/>
          <a:lstStyle>
            <a:lvl1pPr>
              <a:defRPr>
                <a:solidFill>
                  <a:schemeClr val="tx1">
                    <a:lumMod val="95000"/>
                    <a:lumOff val="5000"/>
                  </a:schemeClr>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lumMod val="95000"/>
                    <a:lumOff val="5000"/>
                  </a:schemeClr>
                </a:solidFill>
              </a:defRPr>
            </a:lvl1pPr>
          </a:lstStyle>
          <a:p>
            <a:fld id="{50453BC8-3B96-4585-BD0A-09842701B7AF}" type="slidenum">
              <a:rPr lang="en-GB" smtClean="0"/>
              <a:pPr/>
              <a:t>‹#›</a:t>
            </a:fld>
            <a:endParaRPr lang="en-GB"/>
          </a:p>
        </p:txBody>
      </p:sp>
      <p:grpSp>
        <p:nvGrpSpPr>
          <p:cNvPr id="46" name="Group 25"/>
          <p:cNvGrpSpPr>
            <a:grpSpLocks noChangeAspect="1"/>
          </p:cNvGrpSpPr>
          <p:nvPr userDrawn="1"/>
        </p:nvGrpSpPr>
        <p:grpSpPr bwMode="auto">
          <a:xfrm>
            <a:off x="1692275" y="381000"/>
            <a:ext cx="7383463" cy="5491163"/>
            <a:chOff x="1066" y="240"/>
            <a:chExt cx="4651" cy="3459"/>
          </a:xfrm>
          <a:solidFill>
            <a:srgbClr val="FFCCCC">
              <a:alpha val="86000"/>
            </a:srgbClr>
          </a:solidFill>
        </p:grpSpPr>
        <p:sp>
          <p:nvSpPr>
            <p:cNvPr id="48" name="Freeform 26"/>
            <p:cNvSpPr>
              <a:spLocks/>
            </p:cNvSpPr>
            <p:nvPr userDrawn="1"/>
          </p:nvSpPr>
          <p:spPr bwMode="auto">
            <a:xfrm>
              <a:off x="4251" y="2434"/>
              <a:ext cx="1466" cy="738"/>
            </a:xfrm>
            <a:custGeom>
              <a:avLst/>
              <a:gdLst>
                <a:gd name="T0" fmla="*/ 762 w 762"/>
                <a:gd name="T1" fmla="*/ 229 h 361"/>
                <a:gd name="T2" fmla="*/ 740 w 762"/>
                <a:gd name="T3" fmla="*/ 228 h 361"/>
                <a:gd name="T4" fmla="*/ 678 w 762"/>
                <a:gd name="T5" fmla="*/ 218 h 361"/>
                <a:gd name="T6" fmla="*/ 632 w 762"/>
                <a:gd name="T7" fmla="*/ 243 h 361"/>
                <a:gd name="T8" fmla="*/ 613 w 762"/>
                <a:gd name="T9" fmla="*/ 276 h 361"/>
                <a:gd name="T10" fmla="*/ 597 w 762"/>
                <a:gd name="T11" fmla="*/ 295 h 361"/>
                <a:gd name="T12" fmla="*/ 563 w 762"/>
                <a:gd name="T13" fmla="*/ 301 h 361"/>
                <a:gd name="T14" fmla="*/ 540 w 762"/>
                <a:gd name="T15" fmla="*/ 293 h 361"/>
                <a:gd name="T16" fmla="*/ 519 w 762"/>
                <a:gd name="T17" fmla="*/ 295 h 361"/>
                <a:gd name="T18" fmla="*/ 496 w 762"/>
                <a:gd name="T19" fmla="*/ 315 h 361"/>
                <a:gd name="T20" fmla="*/ 470 w 762"/>
                <a:gd name="T21" fmla="*/ 340 h 361"/>
                <a:gd name="T22" fmla="*/ 442 w 762"/>
                <a:gd name="T23" fmla="*/ 357 h 361"/>
                <a:gd name="T24" fmla="*/ 413 w 762"/>
                <a:gd name="T25" fmla="*/ 356 h 361"/>
                <a:gd name="T26" fmla="*/ 390 w 762"/>
                <a:gd name="T27" fmla="*/ 344 h 361"/>
                <a:gd name="T28" fmla="*/ 360 w 762"/>
                <a:gd name="T29" fmla="*/ 336 h 361"/>
                <a:gd name="T30" fmla="*/ 332 w 762"/>
                <a:gd name="T31" fmla="*/ 337 h 361"/>
                <a:gd name="T32" fmla="*/ 312 w 762"/>
                <a:gd name="T33" fmla="*/ 336 h 361"/>
                <a:gd name="T34" fmla="*/ 275 w 762"/>
                <a:gd name="T35" fmla="*/ 319 h 361"/>
                <a:gd name="T36" fmla="*/ 178 w 762"/>
                <a:gd name="T37" fmla="*/ 215 h 361"/>
                <a:gd name="T38" fmla="*/ 76 w 762"/>
                <a:gd name="T39" fmla="*/ 95 h 361"/>
                <a:gd name="T40" fmla="*/ 19 w 762"/>
                <a:gd name="T41" fmla="*/ 37 h 361"/>
                <a:gd name="T42" fmla="*/ 5 w 762"/>
                <a:gd name="T43" fmla="*/ 24 h 361"/>
                <a:gd name="T44" fmla="*/ 3 w 762"/>
                <a:gd name="T45" fmla="*/ 7 h 361"/>
                <a:gd name="T46" fmla="*/ 17 w 762"/>
                <a:gd name="T47" fmla="*/ 1 h 361"/>
                <a:gd name="T48" fmla="*/ 32 w 762"/>
                <a:gd name="T49" fmla="*/ 4 h 361"/>
                <a:gd name="T50" fmla="*/ 105 w 762"/>
                <a:gd name="T51" fmla="*/ 39 h 361"/>
                <a:gd name="T52" fmla="*/ 182 w 762"/>
                <a:gd name="T53" fmla="*/ 84 h 361"/>
                <a:gd name="T54" fmla="*/ 246 w 762"/>
                <a:gd name="T55" fmla="*/ 111 h 361"/>
                <a:gd name="T56" fmla="*/ 335 w 762"/>
                <a:gd name="T57" fmla="*/ 114 h 361"/>
                <a:gd name="T58" fmla="*/ 449 w 762"/>
                <a:gd name="T59" fmla="*/ 92 h 361"/>
                <a:gd name="T60" fmla="*/ 501 w 762"/>
                <a:gd name="T61" fmla="*/ 87 h 361"/>
                <a:gd name="T62" fmla="*/ 570 w 762"/>
                <a:gd name="T63" fmla="*/ 103 h 361"/>
                <a:gd name="T64" fmla="*/ 701 w 762"/>
                <a:gd name="T65" fmla="*/ 167 h 361"/>
                <a:gd name="T66" fmla="*/ 755 w 762"/>
                <a:gd name="T67" fmla="*/ 198 h 361"/>
                <a:gd name="T68" fmla="*/ 762 w 762"/>
                <a:gd name="T69" fmla="*/ 202 h 361"/>
                <a:gd name="T70" fmla="*/ 762 w 762"/>
                <a:gd name="T71" fmla="*/ 22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2" h="361">
                  <a:moveTo>
                    <a:pt x="762" y="229"/>
                  </a:moveTo>
                  <a:cubicBezTo>
                    <a:pt x="754" y="229"/>
                    <a:pt x="747" y="229"/>
                    <a:pt x="740" y="228"/>
                  </a:cubicBezTo>
                  <a:cubicBezTo>
                    <a:pt x="719" y="225"/>
                    <a:pt x="699" y="222"/>
                    <a:pt x="678" y="218"/>
                  </a:cubicBezTo>
                  <a:cubicBezTo>
                    <a:pt x="656" y="215"/>
                    <a:pt x="641" y="223"/>
                    <a:pt x="632" y="243"/>
                  </a:cubicBezTo>
                  <a:cubicBezTo>
                    <a:pt x="626" y="254"/>
                    <a:pt x="620" y="265"/>
                    <a:pt x="613" y="276"/>
                  </a:cubicBezTo>
                  <a:cubicBezTo>
                    <a:pt x="609" y="283"/>
                    <a:pt x="603" y="289"/>
                    <a:pt x="597" y="295"/>
                  </a:cubicBezTo>
                  <a:cubicBezTo>
                    <a:pt x="587" y="303"/>
                    <a:pt x="575" y="305"/>
                    <a:pt x="563" y="301"/>
                  </a:cubicBezTo>
                  <a:cubicBezTo>
                    <a:pt x="555" y="298"/>
                    <a:pt x="548" y="296"/>
                    <a:pt x="540" y="293"/>
                  </a:cubicBezTo>
                  <a:cubicBezTo>
                    <a:pt x="532" y="290"/>
                    <a:pt x="526" y="290"/>
                    <a:pt x="519" y="295"/>
                  </a:cubicBezTo>
                  <a:cubicBezTo>
                    <a:pt x="511" y="301"/>
                    <a:pt x="503" y="308"/>
                    <a:pt x="496" y="315"/>
                  </a:cubicBezTo>
                  <a:cubicBezTo>
                    <a:pt x="487" y="323"/>
                    <a:pt x="479" y="332"/>
                    <a:pt x="470" y="340"/>
                  </a:cubicBezTo>
                  <a:cubicBezTo>
                    <a:pt x="462" y="347"/>
                    <a:pt x="452" y="353"/>
                    <a:pt x="442" y="357"/>
                  </a:cubicBezTo>
                  <a:cubicBezTo>
                    <a:pt x="432" y="360"/>
                    <a:pt x="423" y="361"/>
                    <a:pt x="413" y="356"/>
                  </a:cubicBezTo>
                  <a:cubicBezTo>
                    <a:pt x="405" y="353"/>
                    <a:pt x="397" y="349"/>
                    <a:pt x="390" y="344"/>
                  </a:cubicBezTo>
                  <a:cubicBezTo>
                    <a:pt x="380" y="338"/>
                    <a:pt x="370" y="336"/>
                    <a:pt x="360" y="336"/>
                  </a:cubicBezTo>
                  <a:cubicBezTo>
                    <a:pt x="350" y="336"/>
                    <a:pt x="341" y="337"/>
                    <a:pt x="332" y="337"/>
                  </a:cubicBezTo>
                  <a:cubicBezTo>
                    <a:pt x="325" y="337"/>
                    <a:pt x="319" y="337"/>
                    <a:pt x="312" y="336"/>
                  </a:cubicBezTo>
                  <a:cubicBezTo>
                    <a:pt x="298" y="335"/>
                    <a:pt x="285" y="329"/>
                    <a:pt x="275" y="319"/>
                  </a:cubicBezTo>
                  <a:cubicBezTo>
                    <a:pt x="240" y="286"/>
                    <a:pt x="209" y="251"/>
                    <a:pt x="178" y="215"/>
                  </a:cubicBezTo>
                  <a:cubicBezTo>
                    <a:pt x="144" y="175"/>
                    <a:pt x="111" y="134"/>
                    <a:pt x="76" y="95"/>
                  </a:cubicBezTo>
                  <a:cubicBezTo>
                    <a:pt x="58" y="75"/>
                    <a:pt x="38" y="57"/>
                    <a:pt x="19" y="37"/>
                  </a:cubicBezTo>
                  <a:cubicBezTo>
                    <a:pt x="14" y="33"/>
                    <a:pt x="9" y="29"/>
                    <a:pt x="5" y="24"/>
                  </a:cubicBezTo>
                  <a:cubicBezTo>
                    <a:pt x="1" y="19"/>
                    <a:pt x="0" y="13"/>
                    <a:pt x="3" y="7"/>
                  </a:cubicBezTo>
                  <a:cubicBezTo>
                    <a:pt x="6" y="2"/>
                    <a:pt x="12" y="0"/>
                    <a:pt x="17" y="1"/>
                  </a:cubicBezTo>
                  <a:cubicBezTo>
                    <a:pt x="22" y="1"/>
                    <a:pt x="27" y="2"/>
                    <a:pt x="32" y="4"/>
                  </a:cubicBezTo>
                  <a:cubicBezTo>
                    <a:pt x="58" y="12"/>
                    <a:pt x="82" y="26"/>
                    <a:pt x="105" y="39"/>
                  </a:cubicBezTo>
                  <a:cubicBezTo>
                    <a:pt x="131" y="54"/>
                    <a:pt x="156" y="69"/>
                    <a:pt x="182" y="84"/>
                  </a:cubicBezTo>
                  <a:cubicBezTo>
                    <a:pt x="202" y="95"/>
                    <a:pt x="224" y="104"/>
                    <a:pt x="246" y="111"/>
                  </a:cubicBezTo>
                  <a:cubicBezTo>
                    <a:pt x="276" y="119"/>
                    <a:pt x="306" y="119"/>
                    <a:pt x="335" y="114"/>
                  </a:cubicBezTo>
                  <a:cubicBezTo>
                    <a:pt x="373" y="107"/>
                    <a:pt x="411" y="99"/>
                    <a:pt x="449" y="92"/>
                  </a:cubicBezTo>
                  <a:cubicBezTo>
                    <a:pt x="466" y="89"/>
                    <a:pt x="483" y="87"/>
                    <a:pt x="501" y="87"/>
                  </a:cubicBezTo>
                  <a:cubicBezTo>
                    <a:pt x="525" y="87"/>
                    <a:pt x="548" y="94"/>
                    <a:pt x="570" y="103"/>
                  </a:cubicBezTo>
                  <a:cubicBezTo>
                    <a:pt x="616" y="120"/>
                    <a:pt x="659" y="144"/>
                    <a:pt x="701" y="167"/>
                  </a:cubicBezTo>
                  <a:cubicBezTo>
                    <a:pt x="719" y="178"/>
                    <a:pt x="737" y="188"/>
                    <a:pt x="755" y="198"/>
                  </a:cubicBezTo>
                  <a:cubicBezTo>
                    <a:pt x="757" y="200"/>
                    <a:pt x="760" y="201"/>
                    <a:pt x="762" y="202"/>
                  </a:cubicBezTo>
                  <a:cubicBezTo>
                    <a:pt x="762" y="211"/>
                    <a:pt x="762" y="220"/>
                    <a:pt x="762"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7"/>
            <p:cNvSpPr>
              <a:spLocks/>
            </p:cNvSpPr>
            <p:nvPr userDrawn="1"/>
          </p:nvSpPr>
          <p:spPr bwMode="auto">
            <a:xfrm>
              <a:off x="4598" y="240"/>
              <a:ext cx="1105" cy="638"/>
            </a:xfrm>
            <a:custGeom>
              <a:avLst/>
              <a:gdLst>
                <a:gd name="T0" fmla="*/ 0 w 575"/>
                <a:gd name="T1" fmla="*/ 91 h 312"/>
                <a:gd name="T2" fmla="*/ 11 w 575"/>
                <a:gd name="T3" fmla="*/ 86 h 312"/>
                <a:gd name="T4" fmla="*/ 107 w 575"/>
                <a:gd name="T5" fmla="*/ 50 h 312"/>
                <a:gd name="T6" fmla="*/ 167 w 575"/>
                <a:gd name="T7" fmla="*/ 31 h 312"/>
                <a:gd name="T8" fmla="*/ 193 w 575"/>
                <a:gd name="T9" fmla="*/ 20 h 312"/>
                <a:gd name="T10" fmla="*/ 294 w 575"/>
                <a:gd name="T11" fmla="*/ 8 h 312"/>
                <a:gd name="T12" fmla="*/ 375 w 575"/>
                <a:gd name="T13" fmla="*/ 40 h 312"/>
                <a:gd name="T14" fmla="*/ 456 w 575"/>
                <a:gd name="T15" fmla="*/ 88 h 312"/>
                <a:gd name="T16" fmla="*/ 496 w 575"/>
                <a:gd name="T17" fmla="*/ 112 h 312"/>
                <a:gd name="T18" fmla="*/ 529 w 575"/>
                <a:gd name="T19" fmla="*/ 139 h 312"/>
                <a:gd name="T20" fmla="*/ 575 w 575"/>
                <a:gd name="T21" fmla="*/ 216 h 312"/>
                <a:gd name="T22" fmla="*/ 564 w 575"/>
                <a:gd name="T23" fmla="*/ 212 h 312"/>
                <a:gd name="T24" fmla="*/ 537 w 575"/>
                <a:gd name="T25" fmla="*/ 216 h 312"/>
                <a:gd name="T26" fmla="*/ 534 w 575"/>
                <a:gd name="T27" fmla="*/ 237 h 312"/>
                <a:gd name="T28" fmla="*/ 545 w 575"/>
                <a:gd name="T29" fmla="*/ 249 h 312"/>
                <a:gd name="T30" fmla="*/ 536 w 575"/>
                <a:gd name="T31" fmla="*/ 244 h 312"/>
                <a:gd name="T32" fmla="*/ 517 w 575"/>
                <a:gd name="T33" fmla="*/ 225 h 312"/>
                <a:gd name="T34" fmla="*/ 507 w 575"/>
                <a:gd name="T35" fmla="*/ 217 h 312"/>
                <a:gd name="T36" fmla="*/ 488 w 575"/>
                <a:gd name="T37" fmla="*/ 224 h 312"/>
                <a:gd name="T38" fmla="*/ 491 w 575"/>
                <a:gd name="T39" fmla="*/ 282 h 312"/>
                <a:gd name="T40" fmla="*/ 507 w 575"/>
                <a:gd name="T41" fmla="*/ 305 h 312"/>
                <a:gd name="T42" fmla="*/ 503 w 575"/>
                <a:gd name="T43" fmla="*/ 306 h 312"/>
                <a:gd name="T44" fmla="*/ 436 w 575"/>
                <a:gd name="T45" fmla="*/ 311 h 312"/>
                <a:gd name="T46" fmla="*/ 405 w 575"/>
                <a:gd name="T47" fmla="*/ 310 h 312"/>
                <a:gd name="T48" fmla="*/ 357 w 575"/>
                <a:gd name="T49" fmla="*/ 271 h 312"/>
                <a:gd name="T50" fmla="*/ 330 w 575"/>
                <a:gd name="T51" fmla="*/ 237 h 312"/>
                <a:gd name="T52" fmla="*/ 293 w 575"/>
                <a:gd name="T53" fmla="*/ 207 h 312"/>
                <a:gd name="T54" fmla="*/ 86 w 575"/>
                <a:gd name="T55" fmla="*/ 104 h 312"/>
                <a:gd name="T56" fmla="*/ 7 w 575"/>
                <a:gd name="T57" fmla="*/ 93 h 312"/>
                <a:gd name="T58" fmla="*/ 1 w 575"/>
                <a:gd name="T59" fmla="*/ 93 h 312"/>
                <a:gd name="T60" fmla="*/ 0 w 575"/>
                <a:gd name="T61" fmla="*/ 9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5" h="312">
                  <a:moveTo>
                    <a:pt x="0" y="91"/>
                  </a:moveTo>
                  <a:cubicBezTo>
                    <a:pt x="4" y="89"/>
                    <a:pt x="7" y="87"/>
                    <a:pt x="11" y="86"/>
                  </a:cubicBezTo>
                  <a:cubicBezTo>
                    <a:pt x="41" y="71"/>
                    <a:pt x="74" y="60"/>
                    <a:pt x="107" y="50"/>
                  </a:cubicBezTo>
                  <a:cubicBezTo>
                    <a:pt x="127" y="44"/>
                    <a:pt x="147" y="37"/>
                    <a:pt x="167" y="31"/>
                  </a:cubicBezTo>
                  <a:cubicBezTo>
                    <a:pt x="176" y="28"/>
                    <a:pt x="185" y="24"/>
                    <a:pt x="193" y="20"/>
                  </a:cubicBezTo>
                  <a:cubicBezTo>
                    <a:pt x="225" y="3"/>
                    <a:pt x="259" y="0"/>
                    <a:pt x="294" y="8"/>
                  </a:cubicBezTo>
                  <a:cubicBezTo>
                    <a:pt x="323" y="14"/>
                    <a:pt x="350" y="26"/>
                    <a:pt x="375" y="40"/>
                  </a:cubicBezTo>
                  <a:cubicBezTo>
                    <a:pt x="403" y="56"/>
                    <a:pt x="429" y="72"/>
                    <a:pt x="456" y="88"/>
                  </a:cubicBezTo>
                  <a:cubicBezTo>
                    <a:pt x="469" y="96"/>
                    <a:pt x="482" y="104"/>
                    <a:pt x="496" y="112"/>
                  </a:cubicBezTo>
                  <a:cubicBezTo>
                    <a:pt x="509" y="119"/>
                    <a:pt x="520" y="128"/>
                    <a:pt x="529" y="139"/>
                  </a:cubicBezTo>
                  <a:cubicBezTo>
                    <a:pt x="548" y="162"/>
                    <a:pt x="561" y="188"/>
                    <a:pt x="575" y="216"/>
                  </a:cubicBezTo>
                  <a:cubicBezTo>
                    <a:pt x="570" y="214"/>
                    <a:pt x="567" y="213"/>
                    <a:pt x="564" y="212"/>
                  </a:cubicBezTo>
                  <a:cubicBezTo>
                    <a:pt x="555" y="209"/>
                    <a:pt x="545" y="210"/>
                    <a:pt x="537" y="216"/>
                  </a:cubicBezTo>
                  <a:cubicBezTo>
                    <a:pt x="529" y="222"/>
                    <a:pt x="528" y="229"/>
                    <a:pt x="534" y="237"/>
                  </a:cubicBezTo>
                  <a:cubicBezTo>
                    <a:pt x="537" y="241"/>
                    <a:pt x="541" y="244"/>
                    <a:pt x="545" y="249"/>
                  </a:cubicBezTo>
                  <a:cubicBezTo>
                    <a:pt x="540" y="249"/>
                    <a:pt x="538" y="246"/>
                    <a:pt x="536" y="244"/>
                  </a:cubicBezTo>
                  <a:cubicBezTo>
                    <a:pt x="530" y="238"/>
                    <a:pt x="523" y="231"/>
                    <a:pt x="517" y="225"/>
                  </a:cubicBezTo>
                  <a:cubicBezTo>
                    <a:pt x="514" y="222"/>
                    <a:pt x="511" y="219"/>
                    <a:pt x="507" y="217"/>
                  </a:cubicBezTo>
                  <a:cubicBezTo>
                    <a:pt x="498" y="212"/>
                    <a:pt x="492" y="214"/>
                    <a:pt x="488" y="224"/>
                  </a:cubicBezTo>
                  <a:cubicBezTo>
                    <a:pt x="480" y="244"/>
                    <a:pt x="480" y="264"/>
                    <a:pt x="491" y="282"/>
                  </a:cubicBezTo>
                  <a:cubicBezTo>
                    <a:pt x="495" y="290"/>
                    <a:pt x="502" y="297"/>
                    <a:pt x="507" y="305"/>
                  </a:cubicBezTo>
                  <a:cubicBezTo>
                    <a:pt x="506" y="305"/>
                    <a:pt x="504" y="306"/>
                    <a:pt x="503" y="306"/>
                  </a:cubicBezTo>
                  <a:cubicBezTo>
                    <a:pt x="481" y="308"/>
                    <a:pt x="458" y="310"/>
                    <a:pt x="436" y="311"/>
                  </a:cubicBezTo>
                  <a:cubicBezTo>
                    <a:pt x="426" y="312"/>
                    <a:pt x="416" y="311"/>
                    <a:pt x="405" y="310"/>
                  </a:cubicBezTo>
                  <a:cubicBezTo>
                    <a:pt x="382" y="307"/>
                    <a:pt x="365" y="294"/>
                    <a:pt x="357" y="271"/>
                  </a:cubicBezTo>
                  <a:cubicBezTo>
                    <a:pt x="351" y="256"/>
                    <a:pt x="342" y="246"/>
                    <a:pt x="330" y="237"/>
                  </a:cubicBezTo>
                  <a:cubicBezTo>
                    <a:pt x="317" y="227"/>
                    <a:pt x="305" y="217"/>
                    <a:pt x="293" y="207"/>
                  </a:cubicBezTo>
                  <a:cubicBezTo>
                    <a:pt x="233" y="154"/>
                    <a:pt x="164" y="120"/>
                    <a:pt x="86" y="104"/>
                  </a:cubicBezTo>
                  <a:cubicBezTo>
                    <a:pt x="60" y="98"/>
                    <a:pt x="34" y="95"/>
                    <a:pt x="7" y="93"/>
                  </a:cubicBezTo>
                  <a:cubicBezTo>
                    <a:pt x="5" y="93"/>
                    <a:pt x="3" y="93"/>
                    <a:pt x="1" y="93"/>
                  </a:cubicBezTo>
                  <a:cubicBezTo>
                    <a:pt x="1" y="92"/>
                    <a:pt x="1" y="92"/>
                    <a:pt x="0"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28"/>
            <p:cNvSpPr>
              <a:spLocks/>
            </p:cNvSpPr>
            <p:nvPr userDrawn="1"/>
          </p:nvSpPr>
          <p:spPr bwMode="auto">
            <a:xfrm>
              <a:off x="3826" y="465"/>
              <a:ext cx="604" cy="734"/>
            </a:xfrm>
            <a:custGeom>
              <a:avLst/>
              <a:gdLst>
                <a:gd name="T0" fmla="*/ 0 w 314"/>
                <a:gd name="T1" fmla="*/ 0 h 359"/>
                <a:gd name="T2" fmla="*/ 9 w 314"/>
                <a:gd name="T3" fmla="*/ 6 h 359"/>
                <a:gd name="T4" fmla="*/ 27 w 314"/>
                <a:gd name="T5" fmla="*/ 30 h 359"/>
                <a:gd name="T6" fmla="*/ 89 w 314"/>
                <a:gd name="T7" fmla="*/ 102 h 359"/>
                <a:gd name="T8" fmla="*/ 132 w 314"/>
                <a:gd name="T9" fmla="*/ 116 h 359"/>
                <a:gd name="T10" fmla="*/ 218 w 314"/>
                <a:gd name="T11" fmla="*/ 128 h 359"/>
                <a:gd name="T12" fmla="*/ 255 w 314"/>
                <a:gd name="T13" fmla="*/ 138 h 359"/>
                <a:gd name="T14" fmla="*/ 283 w 314"/>
                <a:gd name="T15" fmla="*/ 156 h 359"/>
                <a:gd name="T16" fmla="*/ 292 w 314"/>
                <a:gd name="T17" fmla="*/ 170 h 359"/>
                <a:gd name="T18" fmla="*/ 285 w 314"/>
                <a:gd name="T19" fmla="*/ 196 h 359"/>
                <a:gd name="T20" fmla="*/ 268 w 314"/>
                <a:gd name="T21" fmla="*/ 208 h 359"/>
                <a:gd name="T22" fmla="*/ 258 w 314"/>
                <a:gd name="T23" fmla="*/ 233 h 359"/>
                <a:gd name="T24" fmla="*/ 277 w 314"/>
                <a:gd name="T25" fmla="*/ 267 h 359"/>
                <a:gd name="T26" fmla="*/ 291 w 314"/>
                <a:gd name="T27" fmla="*/ 273 h 359"/>
                <a:gd name="T28" fmla="*/ 307 w 314"/>
                <a:gd name="T29" fmla="*/ 309 h 359"/>
                <a:gd name="T30" fmla="*/ 300 w 314"/>
                <a:gd name="T31" fmla="*/ 318 h 359"/>
                <a:gd name="T32" fmla="*/ 209 w 314"/>
                <a:gd name="T33" fmla="*/ 357 h 359"/>
                <a:gd name="T34" fmla="*/ 163 w 314"/>
                <a:gd name="T35" fmla="*/ 340 h 359"/>
                <a:gd name="T36" fmla="*/ 73 w 314"/>
                <a:gd name="T37" fmla="*/ 207 h 359"/>
                <a:gd name="T38" fmla="*/ 17 w 314"/>
                <a:gd name="T39" fmla="*/ 45 h 359"/>
                <a:gd name="T40" fmla="*/ 6 w 314"/>
                <a:gd name="T41" fmla="*/ 20 h 359"/>
                <a:gd name="T42" fmla="*/ 0 w 314"/>
                <a:gd name="T4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59">
                  <a:moveTo>
                    <a:pt x="0" y="0"/>
                  </a:moveTo>
                  <a:cubicBezTo>
                    <a:pt x="4" y="2"/>
                    <a:pt x="6" y="4"/>
                    <a:pt x="9" y="6"/>
                  </a:cubicBezTo>
                  <a:cubicBezTo>
                    <a:pt x="16" y="13"/>
                    <a:pt x="22" y="21"/>
                    <a:pt x="27" y="30"/>
                  </a:cubicBezTo>
                  <a:cubicBezTo>
                    <a:pt x="44" y="57"/>
                    <a:pt x="64" y="82"/>
                    <a:pt x="89" y="102"/>
                  </a:cubicBezTo>
                  <a:cubicBezTo>
                    <a:pt x="102" y="112"/>
                    <a:pt x="117" y="114"/>
                    <a:pt x="132" y="116"/>
                  </a:cubicBezTo>
                  <a:cubicBezTo>
                    <a:pt x="161" y="120"/>
                    <a:pt x="190" y="124"/>
                    <a:pt x="218" y="128"/>
                  </a:cubicBezTo>
                  <a:cubicBezTo>
                    <a:pt x="231" y="130"/>
                    <a:pt x="243" y="134"/>
                    <a:pt x="255" y="138"/>
                  </a:cubicBezTo>
                  <a:cubicBezTo>
                    <a:pt x="266" y="141"/>
                    <a:pt x="276" y="147"/>
                    <a:pt x="283" y="156"/>
                  </a:cubicBezTo>
                  <a:cubicBezTo>
                    <a:pt x="287" y="160"/>
                    <a:pt x="290" y="165"/>
                    <a:pt x="292" y="170"/>
                  </a:cubicBezTo>
                  <a:cubicBezTo>
                    <a:pt x="296" y="180"/>
                    <a:pt x="294" y="189"/>
                    <a:pt x="285" y="196"/>
                  </a:cubicBezTo>
                  <a:cubicBezTo>
                    <a:pt x="280" y="201"/>
                    <a:pt x="274" y="204"/>
                    <a:pt x="268" y="208"/>
                  </a:cubicBezTo>
                  <a:cubicBezTo>
                    <a:pt x="257" y="216"/>
                    <a:pt x="255" y="220"/>
                    <a:pt x="258" y="233"/>
                  </a:cubicBezTo>
                  <a:cubicBezTo>
                    <a:pt x="261" y="246"/>
                    <a:pt x="268" y="257"/>
                    <a:pt x="277" y="267"/>
                  </a:cubicBezTo>
                  <a:cubicBezTo>
                    <a:pt x="280" y="271"/>
                    <a:pt x="286" y="272"/>
                    <a:pt x="291" y="273"/>
                  </a:cubicBezTo>
                  <a:cubicBezTo>
                    <a:pt x="307" y="278"/>
                    <a:pt x="314" y="294"/>
                    <a:pt x="307" y="309"/>
                  </a:cubicBezTo>
                  <a:cubicBezTo>
                    <a:pt x="306" y="313"/>
                    <a:pt x="303" y="316"/>
                    <a:pt x="300" y="318"/>
                  </a:cubicBezTo>
                  <a:cubicBezTo>
                    <a:pt x="273" y="339"/>
                    <a:pt x="244" y="355"/>
                    <a:pt x="209" y="357"/>
                  </a:cubicBezTo>
                  <a:cubicBezTo>
                    <a:pt x="191" y="359"/>
                    <a:pt x="175" y="354"/>
                    <a:pt x="163" y="340"/>
                  </a:cubicBezTo>
                  <a:cubicBezTo>
                    <a:pt x="125" y="301"/>
                    <a:pt x="96" y="256"/>
                    <a:pt x="73" y="207"/>
                  </a:cubicBezTo>
                  <a:cubicBezTo>
                    <a:pt x="48" y="156"/>
                    <a:pt x="30" y="101"/>
                    <a:pt x="17" y="45"/>
                  </a:cubicBezTo>
                  <a:cubicBezTo>
                    <a:pt x="15" y="36"/>
                    <a:pt x="12" y="28"/>
                    <a:pt x="6" y="20"/>
                  </a:cubicBezTo>
                  <a:cubicBezTo>
                    <a:pt x="2" y="15"/>
                    <a:pt x="0"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29"/>
            <p:cNvSpPr>
              <a:spLocks/>
            </p:cNvSpPr>
            <p:nvPr userDrawn="1"/>
          </p:nvSpPr>
          <p:spPr bwMode="auto">
            <a:xfrm>
              <a:off x="3740" y="3196"/>
              <a:ext cx="838" cy="485"/>
            </a:xfrm>
            <a:custGeom>
              <a:avLst/>
              <a:gdLst>
                <a:gd name="T0" fmla="*/ 436 w 436"/>
                <a:gd name="T1" fmla="*/ 163 h 237"/>
                <a:gd name="T2" fmla="*/ 413 w 436"/>
                <a:gd name="T3" fmla="*/ 162 h 237"/>
                <a:gd name="T4" fmla="*/ 409 w 436"/>
                <a:gd name="T5" fmla="*/ 183 h 237"/>
                <a:gd name="T6" fmla="*/ 413 w 436"/>
                <a:gd name="T7" fmla="*/ 190 h 237"/>
                <a:gd name="T8" fmla="*/ 405 w 436"/>
                <a:gd name="T9" fmla="*/ 182 h 237"/>
                <a:gd name="T10" fmla="*/ 388 w 436"/>
                <a:gd name="T11" fmla="*/ 167 h 237"/>
                <a:gd name="T12" fmla="*/ 371 w 436"/>
                <a:gd name="T13" fmla="*/ 172 h 237"/>
                <a:gd name="T14" fmla="*/ 380 w 436"/>
                <a:gd name="T15" fmla="*/ 224 h 237"/>
                <a:gd name="T16" fmla="*/ 383 w 436"/>
                <a:gd name="T17" fmla="*/ 227 h 237"/>
                <a:gd name="T18" fmla="*/ 387 w 436"/>
                <a:gd name="T19" fmla="*/ 232 h 237"/>
                <a:gd name="T20" fmla="*/ 366 w 436"/>
                <a:gd name="T21" fmla="*/ 234 h 237"/>
                <a:gd name="T22" fmla="*/ 322 w 436"/>
                <a:gd name="T23" fmla="*/ 237 h 237"/>
                <a:gd name="T24" fmla="*/ 303 w 436"/>
                <a:gd name="T25" fmla="*/ 235 h 237"/>
                <a:gd name="T26" fmla="*/ 272 w 436"/>
                <a:gd name="T27" fmla="*/ 206 h 237"/>
                <a:gd name="T28" fmla="*/ 251 w 436"/>
                <a:gd name="T29" fmla="*/ 180 h 237"/>
                <a:gd name="T30" fmla="*/ 207 w 436"/>
                <a:gd name="T31" fmla="*/ 143 h 237"/>
                <a:gd name="T32" fmla="*/ 44 w 436"/>
                <a:gd name="T33" fmla="*/ 75 h 237"/>
                <a:gd name="T34" fmla="*/ 0 w 436"/>
                <a:gd name="T35" fmla="*/ 70 h 237"/>
                <a:gd name="T36" fmla="*/ 8 w 436"/>
                <a:gd name="T37" fmla="*/ 65 h 237"/>
                <a:gd name="T38" fmla="*/ 88 w 436"/>
                <a:gd name="T39" fmla="*/ 37 h 237"/>
                <a:gd name="T40" fmla="*/ 154 w 436"/>
                <a:gd name="T41" fmla="*/ 12 h 237"/>
                <a:gd name="T42" fmla="*/ 231 w 436"/>
                <a:gd name="T43" fmla="*/ 8 h 237"/>
                <a:gd name="T44" fmla="*/ 304 w 436"/>
                <a:gd name="T45" fmla="*/ 41 h 237"/>
                <a:gd name="T46" fmla="*/ 381 w 436"/>
                <a:gd name="T47" fmla="*/ 87 h 237"/>
                <a:gd name="T48" fmla="*/ 402 w 436"/>
                <a:gd name="T49" fmla="*/ 105 h 237"/>
                <a:gd name="T50" fmla="*/ 436 w 436"/>
                <a:gd name="T51" fmla="*/ 16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6" h="237">
                  <a:moveTo>
                    <a:pt x="436" y="163"/>
                  </a:moveTo>
                  <a:cubicBezTo>
                    <a:pt x="428" y="160"/>
                    <a:pt x="420" y="158"/>
                    <a:pt x="413" y="162"/>
                  </a:cubicBezTo>
                  <a:cubicBezTo>
                    <a:pt x="402" y="167"/>
                    <a:pt x="401" y="174"/>
                    <a:pt x="409" y="183"/>
                  </a:cubicBezTo>
                  <a:cubicBezTo>
                    <a:pt x="410" y="184"/>
                    <a:pt x="412" y="186"/>
                    <a:pt x="413" y="190"/>
                  </a:cubicBezTo>
                  <a:cubicBezTo>
                    <a:pt x="410" y="187"/>
                    <a:pt x="407" y="185"/>
                    <a:pt x="405" y="182"/>
                  </a:cubicBezTo>
                  <a:cubicBezTo>
                    <a:pt x="399" y="177"/>
                    <a:pt x="394" y="171"/>
                    <a:pt x="388" y="167"/>
                  </a:cubicBezTo>
                  <a:cubicBezTo>
                    <a:pt x="380" y="161"/>
                    <a:pt x="374" y="163"/>
                    <a:pt x="371" y="172"/>
                  </a:cubicBezTo>
                  <a:cubicBezTo>
                    <a:pt x="364" y="191"/>
                    <a:pt x="367" y="208"/>
                    <a:pt x="380" y="224"/>
                  </a:cubicBezTo>
                  <a:cubicBezTo>
                    <a:pt x="381" y="225"/>
                    <a:pt x="382" y="226"/>
                    <a:pt x="383" y="227"/>
                  </a:cubicBezTo>
                  <a:cubicBezTo>
                    <a:pt x="384" y="229"/>
                    <a:pt x="385" y="230"/>
                    <a:pt x="387" y="232"/>
                  </a:cubicBezTo>
                  <a:cubicBezTo>
                    <a:pt x="379" y="233"/>
                    <a:pt x="373" y="234"/>
                    <a:pt x="366" y="234"/>
                  </a:cubicBezTo>
                  <a:cubicBezTo>
                    <a:pt x="351" y="235"/>
                    <a:pt x="337" y="236"/>
                    <a:pt x="322" y="237"/>
                  </a:cubicBezTo>
                  <a:cubicBezTo>
                    <a:pt x="316" y="237"/>
                    <a:pt x="309" y="236"/>
                    <a:pt x="303" y="235"/>
                  </a:cubicBezTo>
                  <a:cubicBezTo>
                    <a:pt x="288" y="231"/>
                    <a:pt x="277" y="221"/>
                    <a:pt x="272" y="206"/>
                  </a:cubicBezTo>
                  <a:cubicBezTo>
                    <a:pt x="268" y="195"/>
                    <a:pt x="260" y="187"/>
                    <a:pt x="251" y="180"/>
                  </a:cubicBezTo>
                  <a:cubicBezTo>
                    <a:pt x="236" y="168"/>
                    <a:pt x="222" y="155"/>
                    <a:pt x="207" y="143"/>
                  </a:cubicBezTo>
                  <a:cubicBezTo>
                    <a:pt x="159" y="106"/>
                    <a:pt x="104" y="84"/>
                    <a:pt x="44" y="75"/>
                  </a:cubicBezTo>
                  <a:cubicBezTo>
                    <a:pt x="30" y="73"/>
                    <a:pt x="16" y="72"/>
                    <a:pt x="0" y="70"/>
                  </a:cubicBezTo>
                  <a:cubicBezTo>
                    <a:pt x="4" y="68"/>
                    <a:pt x="6" y="67"/>
                    <a:pt x="8" y="65"/>
                  </a:cubicBezTo>
                  <a:cubicBezTo>
                    <a:pt x="34" y="53"/>
                    <a:pt x="61" y="45"/>
                    <a:pt x="88" y="37"/>
                  </a:cubicBezTo>
                  <a:cubicBezTo>
                    <a:pt x="110" y="30"/>
                    <a:pt x="133" y="22"/>
                    <a:pt x="154" y="12"/>
                  </a:cubicBezTo>
                  <a:cubicBezTo>
                    <a:pt x="179" y="0"/>
                    <a:pt x="205" y="0"/>
                    <a:pt x="231" y="8"/>
                  </a:cubicBezTo>
                  <a:cubicBezTo>
                    <a:pt x="257" y="15"/>
                    <a:pt x="281" y="27"/>
                    <a:pt x="304" y="41"/>
                  </a:cubicBezTo>
                  <a:cubicBezTo>
                    <a:pt x="330" y="56"/>
                    <a:pt x="356" y="72"/>
                    <a:pt x="381" y="87"/>
                  </a:cubicBezTo>
                  <a:cubicBezTo>
                    <a:pt x="389" y="92"/>
                    <a:pt x="396" y="99"/>
                    <a:pt x="402" y="105"/>
                  </a:cubicBezTo>
                  <a:cubicBezTo>
                    <a:pt x="417" y="122"/>
                    <a:pt x="427" y="143"/>
                    <a:pt x="436" y="163"/>
                  </a:cubicBezTo>
                  <a:close/>
                </a:path>
              </a:pathLst>
            </a:custGeom>
            <a:solidFill>
              <a:srgbClr val="FF99CC">
                <a:alpha val="9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30"/>
            <p:cNvSpPr>
              <a:spLocks/>
            </p:cNvSpPr>
            <p:nvPr userDrawn="1"/>
          </p:nvSpPr>
          <p:spPr bwMode="auto">
            <a:xfrm>
              <a:off x="3407" y="2284"/>
              <a:ext cx="308" cy="781"/>
            </a:xfrm>
            <a:custGeom>
              <a:avLst/>
              <a:gdLst>
                <a:gd name="T0" fmla="*/ 115 w 160"/>
                <a:gd name="T1" fmla="*/ 0 h 382"/>
                <a:gd name="T2" fmla="*/ 107 w 160"/>
                <a:gd name="T3" fmla="*/ 16 h 382"/>
                <a:gd name="T4" fmla="*/ 116 w 160"/>
                <a:gd name="T5" fmla="*/ 41 h 382"/>
                <a:gd name="T6" fmla="*/ 142 w 160"/>
                <a:gd name="T7" fmla="*/ 55 h 382"/>
                <a:gd name="T8" fmla="*/ 158 w 160"/>
                <a:gd name="T9" fmla="*/ 78 h 382"/>
                <a:gd name="T10" fmla="*/ 154 w 160"/>
                <a:gd name="T11" fmla="*/ 98 h 382"/>
                <a:gd name="T12" fmla="*/ 139 w 160"/>
                <a:gd name="T13" fmla="*/ 114 h 382"/>
                <a:gd name="T14" fmla="*/ 131 w 160"/>
                <a:gd name="T15" fmla="*/ 145 h 382"/>
                <a:gd name="T16" fmla="*/ 127 w 160"/>
                <a:gd name="T17" fmla="*/ 163 h 382"/>
                <a:gd name="T18" fmla="*/ 114 w 160"/>
                <a:gd name="T19" fmla="*/ 179 h 382"/>
                <a:gd name="T20" fmla="*/ 77 w 160"/>
                <a:gd name="T21" fmla="*/ 252 h 382"/>
                <a:gd name="T22" fmla="*/ 71 w 160"/>
                <a:gd name="T23" fmla="*/ 281 h 382"/>
                <a:gd name="T24" fmla="*/ 70 w 160"/>
                <a:gd name="T25" fmla="*/ 310 h 382"/>
                <a:gd name="T26" fmla="*/ 75 w 160"/>
                <a:gd name="T27" fmla="*/ 326 h 382"/>
                <a:gd name="T28" fmla="*/ 100 w 160"/>
                <a:gd name="T29" fmla="*/ 382 h 382"/>
                <a:gd name="T30" fmla="*/ 93 w 160"/>
                <a:gd name="T31" fmla="*/ 378 h 382"/>
                <a:gd name="T32" fmla="*/ 24 w 160"/>
                <a:gd name="T33" fmla="*/ 288 h 382"/>
                <a:gd name="T34" fmla="*/ 1 w 160"/>
                <a:gd name="T35" fmla="*/ 183 h 382"/>
                <a:gd name="T36" fmla="*/ 3 w 160"/>
                <a:gd name="T37" fmla="*/ 114 h 382"/>
                <a:gd name="T38" fmla="*/ 65 w 160"/>
                <a:gd name="T39" fmla="*/ 16 h 382"/>
                <a:gd name="T40" fmla="*/ 105 w 160"/>
                <a:gd name="T41" fmla="*/ 2 h 382"/>
                <a:gd name="T42" fmla="*/ 115 w 160"/>
                <a:gd name="T43"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382">
                  <a:moveTo>
                    <a:pt x="115" y="0"/>
                  </a:moveTo>
                  <a:cubicBezTo>
                    <a:pt x="112" y="7"/>
                    <a:pt x="109" y="11"/>
                    <a:pt x="107" y="16"/>
                  </a:cubicBezTo>
                  <a:cubicBezTo>
                    <a:pt x="102" y="28"/>
                    <a:pt x="105" y="35"/>
                    <a:pt x="116" y="41"/>
                  </a:cubicBezTo>
                  <a:cubicBezTo>
                    <a:pt x="125" y="45"/>
                    <a:pt x="134" y="49"/>
                    <a:pt x="142" y="55"/>
                  </a:cubicBezTo>
                  <a:cubicBezTo>
                    <a:pt x="151" y="60"/>
                    <a:pt x="156" y="68"/>
                    <a:pt x="158" y="78"/>
                  </a:cubicBezTo>
                  <a:cubicBezTo>
                    <a:pt x="160" y="86"/>
                    <a:pt x="159" y="92"/>
                    <a:pt x="154" y="98"/>
                  </a:cubicBezTo>
                  <a:cubicBezTo>
                    <a:pt x="149" y="103"/>
                    <a:pt x="144" y="109"/>
                    <a:pt x="139" y="114"/>
                  </a:cubicBezTo>
                  <a:cubicBezTo>
                    <a:pt x="131" y="123"/>
                    <a:pt x="128" y="133"/>
                    <a:pt x="131" y="145"/>
                  </a:cubicBezTo>
                  <a:cubicBezTo>
                    <a:pt x="133" y="152"/>
                    <a:pt x="131" y="158"/>
                    <a:pt x="127" y="163"/>
                  </a:cubicBezTo>
                  <a:cubicBezTo>
                    <a:pt x="123" y="168"/>
                    <a:pt x="119" y="174"/>
                    <a:pt x="114" y="179"/>
                  </a:cubicBezTo>
                  <a:cubicBezTo>
                    <a:pt x="92" y="198"/>
                    <a:pt x="80" y="223"/>
                    <a:pt x="77" y="252"/>
                  </a:cubicBezTo>
                  <a:cubicBezTo>
                    <a:pt x="76" y="262"/>
                    <a:pt x="73" y="271"/>
                    <a:pt x="71" y="281"/>
                  </a:cubicBezTo>
                  <a:cubicBezTo>
                    <a:pt x="68" y="290"/>
                    <a:pt x="67" y="300"/>
                    <a:pt x="70" y="310"/>
                  </a:cubicBezTo>
                  <a:cubicBezTo>
                    <a:pt x="73" y="315"/>
                    <a:pt x="74" y="320"/>
                    <a:pt x="75" y="326"/>
                  </a:cubicBezTo>
                  <a:cubicBezTo>
                    <a:pt x="79" y="346"/>
                    <a:pt x="85" y="366"/>
                    <a:pt x="100" y="382"/>
                  </a:cubicBezTo>
                  <a:cubicBezTo>
                    <a:pt x="98" y="381"/>
                    <a:pt x="95" y="379"/>
                    <a:pt x="93" y="378"/>
                  </a:cubicBezTo>
                  <a:cubicBezTo>
                    <a:pt x="61" y="355"/>
                    <a:pt x="39" y="324"/>
                    <a:pt x="24" y="288"/>
                  </a:cubicBezTo>
                  <a:cubicBezTo>
                    <a:pt x="10" y="255"/>
                    <a:pt x="2" y="219"/>
                    <a:pt x="1" y="183"/>
                  </a:cubicBezTo>
                  <a:cubicBezTo>
                    <a:pt x="0" y="160"/>
                    <a:pt x="1" y="137"/>
                    <a:pt x="3" y="114"/>
                  </a:cubicBezTo>
                  <a:cubicBezTo>
                    <a:pt x="5" y="70"/>
                    <a:pt x="28" y="38"/>
                    <a:pt x="65" y="16"/>
                  </a:cubicBezTo>
                  <a:cubicBezTo>
                    <a:pt x="78" y="9"/>
                    <a:pt x="91" y="4"/>
                    <a:pt x="105" y="2"/>
                  </a:cubicBezTo>
                  <a:cubicBezTo>
                    <a:pt x="108" y="1"/>
                    <a:pt x="111" y="1"/>
                    <a:pt x="115" y="0"/>
                  </a:cubicBezTo>
                  <a:close/>
                </a:path>
              </a:pathLst>
            </a:custGeom>
            <a:solidFill>
              <a:srgbClr val="FF99CC">
                <a:alpha val="9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1"/>
            <p:cNvSpPr>
              <a:spLocks/>
            </p:cNvSpPr>
            <p:nvPr userDrawn="1"/>
          </p:nvSpPr>
          <p:spPr bwMode="auto">
            <a:xfrm>
              <a:off x="2826" y="663"/>
              <a:ext cx="733" cy="368"/>
            </a:xfrm>
            <a:custGeom>
              <a:avLst/>
              <a:gdLst>
                <a:gd name="T0" fmla="*/ 371 w 381"/>
                <a:gd name="T1" fmla="*/ 114 h 180"/>
                <a:gd name="T2" fmla="*/ 339 w 381"/>
                <a:gd name="T3" fmla="*/ 109 h 180"/>
                <a:gd name="T4" fmla="*/ 330 w 381"/>
                <a:gd name="T5" fmla="*/ 108 h 180"/>
                <a:gd name="T6" fmla="*/ 312 w 381"/>
                <a:gd name="T7" fmla="*/ 118 h 180"/>
                <a:gd name="T8" fmla="*/ 305 w 381"/>
                <a:gd name="T9" fmla="*/ 130 h 180"/>
                <a:gd name="T10" fmla="*/ 297 w 381"/>
                <a:gd name="T11" fmla="*/ 141 h 180"/>
                <a:gd name="T12" fmla="*/ 274 w 381"/>
                <a:gd name="T13" fmla="*/ 147 h 180"/>
                <a:gd name="T14" fmla="*/ 244 w 381"/>
                <a:gd name="T15" fmla="*/ 155 h 180"/>
                <a:gd name="T16" fmla="*/ 227 w 381"/>
                <a:gd name="T17" fmla="*/ 170 h 180"/>
                <a:gd name="T18" fmla="*/ 196 w 381"/>
                <a:gd name="T19" fmla="*/ 172 h 180"/>
                <a:gd name="T20" fmla="*/ 166 w 381"/>
                <a:gd name="T21" fmla="*/ 166 h 180"/>
                <a:gd name="T22" fmla="*/ 131 w 381"/>
                <a:gd name="T23" fmla="*/ 153 h 180"/>
                <a:gd name="T24" fmla="*/ 71 w 381"/>
                <a:gd name="T25" fmla="*/ 85 h 180"/>
                <a:gd name="T26" fmla="*/ 8 w 381"/>
                <a:gd name="T27" fmla="*/ 17 h 180"/>
                <a:gd name="T28" fmla="*/ 2 w 381"/>
                <a:gd name="T29" fmla="*/ 5 h 180"/>
                <a:gd name="T30" fmla="*/ 16 w 381"/>
                <a:gd name="T31" fmla="*/ 3 h 180"/>
                <a:gd name="T32" fmla="*/ 55 w 381"/>
                <a:gd name="T33" fmla="*/ 22 h 180"/>
                <a:gd name="T34" fmla="*/ 96 w 381"/>
                <a:gd name="T35" fmla="*/ 45 h 180"/>
                <a:gd name="T36" fmla="*/ 174 w 381"/>
                <a:gd name="T37" fmla="*/ 56 h 180"/>
                <a:gd name="T38" fmla="*/ 232 w 381"/>
                <a:gd name="T39" fmla="*/ 44 h 180"/>
                <a:gd name="T40" fmla="*/ 270 w 381"/>
                <a:gd name="T41" fmla="*/ 48 h 180"/>
                <a:gd name="T42" fmla="*/ 331 w 381"/>
                <a:gd name="T43" fmla="*/ 76 h 180"/>
                <a:gd name="T44" fmla="*/ 370 w 381"/>
                <a:gd name="T45" fmla="*/ 98 h 180"/>
                <a:gd name="T46" fmla="*/ 373 w 381"/>
                <a:gd name="T47" fmla="*/ 100 h 180"/>
                <a:gd name="T48" fmla="*/ 378 w 381"/>
                <a:gd name="T49" fmla="*/ 110 h 180"/>
                <a:gd name="T50" fmla="*/ 371 w 381"/>
                <a:gd name="T51" fmla="*/ 11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1" h="180">
                  <a:moveTo>
                    <a:pt x="371" y="114"/>
                  </a:moveTo>
                  <a:cubicBezTo>
                    <a:pt x="359" y="112"/>
                    <a:pt x="349" y="111"/>
                    <a:pt x="339" y="109"/>
                  </a:cubicBezTo>
                  <a:cubicBezTo>
                    <a:pt x="336" y="108"/>
                    <a:pt x="333" y="108"/>
                    <a:pt x="330" y="108"/>
                  </a:cubicBezTo>
                  <a:cubicBezTo>
                    <a:pt x="321" y="107"/>
                    <a:pt x="316" y="111"/>
                    <a:pt x="312" y="118"/>
                  </a:cubicBezTo>
                  <a:cubicBezTo>
                    <a:pt x="309" y="122"/>
                    <a:pt x="307" y="126"/>
                    <a:pt x="305" y="130"/>
                  </a:cubicBezTo>
                  <a:cubicBezTo>
                    <a:pt x="303" y="134"/>
                    <a:pt x="300" y="138"/>
                    <a:pt x="297" y="141"/>
                  </a:cubicBezTo>
                  <a:cubicBezTo>
                    <a:pt x="291" y="149"/>
                    <a:pt x="283" y="152"/>
                    <a:pt x="274" y="147"/>
                  </a:cubicBezTo>
                  <a:cubicBezTo>
                    <a:pt x="261" y="140"/>
                    <a:pt x="252" y="146"/>
                    <a:pt x="244" y="155"/>
                  </a:cubicBezTo>
                  <a:cubicBezTo>
                    <a:pt x="239" y="160"/>
                    <a:pt x="233" y="166"/>
                    <a:pt x="227" y="170"/>
                  </a:cubicBezTo>
                  <a:cubicBezTo>
                    <a:pt x="217" y="178"/>
                    <a:pt x="207" y="180"/>
                    <a:pt x="196" y="172"/>
                  </a:cubicBezTo>
                  <a:cubicBezTo>
                    <a:pt x="187" y="166"/>
                    <a:pt x="177" y="165"/>
                    <a:pt x="166" y="166"/>
                  </a:cubicBezTo>
                  <a:cubicBezTo>
                    <a:pt x="152" y="167"/>
                    <a:pt x="140" y="164"/>
                    <a:pt x="131" y="153"/>
                  </a:cubicBezTo>
                  <a:cubicBezTo>
                    <a:pt x="111" y="131"/>
                    <a:pt x="90" y="108"/>
                    <a:pt x="71" y="85"/>
                  </a:cubicBezTo>
                  <a:cubicBezTo>
                    <a:pt x="50" y="62"/>
                    <a:pt x="31" y="38"/>
                    <a:pt x="8" y="17"/>
                  </a:cubicBezTo>
                  <a:cubicBezTo>
                    <a:pt x="4" y="14"/>
                    <a:pt x="0" y="11"/>
                    <a:pt x="2" y="5"/>
                  </a:cubicBezTo>
                  <a:cubicBezTo>
                    <a:pt x="4" y="1"/>
                    <a:pt x="9" y="0"/>
                    <a:pt x="16" y="3"/>
                  </a:cubicBezTo>
                  <a:cubicBezTo>
                    <a:pt x="29" y="9"/>
                    <a:pt x="42" y="15"/>
                    <a:pt x="55" y="22"/>
                  </a:cubicBezTo>
                  <a:cubicBezTo>
                    <a:pt x="69" y="29"/>
                    <a:pt x="82" y="38"/>
                    <a:pt x="96" y="45"/>
                  </a:cubicBezTo>
                  <a:cubicBezTo>
                    <a:pt x="121" y="59"/>
                    <a:pt x="146" y="61"/>
                    <a:pt x="174" y="56"/>
                  </a:cubicBezTo>
                  <a:cubicBezTo>
                    <a:pt x="193" y="52"/>
                    <a:pt x="213" y="48"/>
                    <a:pt x="232" y="44"/>
                  </a:cubicBezTo>
                  <a:cubicBezTo>
                    <a:pt x="245" y="42"/>
                    <a:pt x="258" y="44"/>
                    <a:pt x="270" y="48"/>
                  </a:cubicBezTo>
                  <a:cubicBezTo>
                    <a:pt x="292" y="55"/>
                    <a:pt x="311" y="65"/>
                    <a:pt x="331" y="76"/>
                  </a:cubicBezTo>
                  <a:cubicBezTo>
                    <a:pt x="344" y="83"/>
                    <a:pt x="357" y="91"/>
                    <a:pt x="370" y="98"/>
                  </a:cubicBezTo>
                  <a:cubicBezTo>
                    <a:pt x="371" y="99"/>
                    <a:pt x="372" y="99"/>
                    <a:pt x="373" y="100"/>
                  </a:cubicBezTo>
                  <a:cubicBezTo>
                    <a:pt x="377" y="102"/>
                    <a:pt x="381" y="105"/>
                    <a:pt x="378" y="110"/>
                  </a:cubicBezTo>
                  <a:cubicBezTo>
                    <a:pt x="377" y="112"/>
                    <a:pt x="372" y="113"/>
                    <a:pt x="371" y="114"/>
                  </a:cubicBezTo>
                  <a:close/>
                </a:path>
              </a:pathLst>
            </a:custGeom>
            <a:solidFill>
              <a:srgbClr val="FF99CC">
                <a:alpha val="9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2"/>
            <p:cNvSpPr>
              <a:spLocks/>
            </p:cNvSpPr>
            <p:nvPr userDrawn="1"/>
          </p:nvSpPr>
          <p:spPr bwMode="auto">
            <a:xfrm>
              <a:off x="2699" y="3094"/>
              <a:ext cx="746" cy="591"/>
            </a:xfrm>
            <a:custGeom>
              <a:avLst/>
              <a:gdLst>
                <a:gd name="T0" fmla="*/ 355 w 388"/>
                <a:gd name="T1" fmla="*/ 203 h 289"/>
                <a:gd name="T2" fmla="*/ 359 w 388"/>
                <a:gd name="T3" fmla="*/ 226 h 289"/>
                <a:gd name="T4" fmla="*/ 365 w 388"/>
                <a:gd name="T5" fmla="*/ 251 h 289"/>
                <a:gd name="T6" fmla="*/ 376 w 388"/>
                <a:gd name="T7" fmla="*/ 271 h 289"/>
                <a:gd name="T8" fmla="*/ 388 w 388"/>
                <a:gd name="T9" fmla="*/ 287 h 289"/>
                <a:gd name="T10" fmla="*/ 360 w 388"/>
                <a:gd name="T11" fmla="*/ 284 h 289"/>
                <a:gd name="T12" fmla="*/ 332 w 388"/>
                <a:gd name="T13" fmla="*/ 267 h 289"/>
                <a:gd name="T14" fmla="*/ 299 w 388"/>
                <a:gd name="T15" fmla="*/ 226 h 289"/>
                <a:gd name="T16" fmla="*/ 194 w 388"/>
                <a:gd name="T17" fmla="*/ 85 h 289"/>
                <a:gd name="T18" fmla="*/ 113 w 388"/>
                <a:gd name="T19" fmla="*/ 34 h 289"/>
                <a:gd name="T20" fmla="*/ 40 w 388"/>
                <a:gd name="T21" fmla="*/ 33 h 289"/>
                <a:gd name="T22" fmla="*/ 13 w 388"/>
                <a:gd name="T23" fmla="*/ 39 h 289"/>
                <a:gd name="T24" fmla="*/ 5 w 388"/>
                <a:gd name="T25" fmla="*/ 39 h 289"/>
                <a:gd name="T26" fmla="*/ 2 w 388"/>
                <a:gd name="T27" fmla="*/ 32 h 289"/>
                <a:gd name="T28" fmla="*/ 6 w 388"/>
                <a:gd name="T29" fmla="*/ 28 h 289"/>
                <a:gd name="T30" fmla="*/ 101 w 388"/>
                <a:gd name="T31" fmla="*/ 3 h 289"/>
                <a:gd name="T32" fmla="*/ 180 w 388"/>
                <a:gd name="T33" fmla="*/ 31 h 289"/>
                <a:gd name="T34" fmla="*/ 275 w 388"/>
                <a:gd name="T35" fmla="*/ 92 h 289"/>
                <a:gd name="T36" fmla="*/ 332 w 388"/>
                <a:gd name="T37" fmla="*/ 150 h 289"/>
                <a:gd name="T38" fmla="*/ 350 w 388"/>
                <a:gd name="T39" fmla="*/ 180 h 289"/>
                <a:gd name="T40" fmla="*/ 355 w 388"/>
                <a:gd name="T41" fmla="*/ 20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289">
                  <a:moveTo>
                    <a:pt x="355" y="203"/>
                  </a:moveTo>
                  <a:cubicBezTo>
                    <a:pt x="368" y="211"/>
                    <a:pt x="368" y="212"/>
                    <a:pt x="359" y="226"/>
                  </a:cubicBezTo>
                  <a:cubicBezTo>
                    <a:pt x="361" y="235"/>
                    <a:pt x="363" y="243"/>
                    <a:pt x="365" y="251"/>
                  </a:cubicBezTo>
                  <a:cubicBezTo>
                    <a:pt x="366" y="259"/>
                    <a:pt x="370" y="265"/>
                    <a:pt x="376" y="271"/>
                  </a:cubicBezTo>
                  <a:cubicBezTo>
                    <a:pt x="381" y="275"/>
                    <a:pt x="386" y="279"/>
                    <a:pt x="388" y="287"/>
                  </a:cubicBezTo>
                  <a:cubicBezTo>
                    <a:pt x="378" y="289"/>
                    <a:pt x="369" y="288"/>
                    <a:pt x="360" y="284"/>
                  </a:cubicBezTo>
                  <a:cubicBezTo>
                    <a:pt x="349" y="281"/>
                    <a:pt x="340" y="274"/>
                    <a:pt x="332" y="267"/>
                  </a:cubicBezTo>
                  <a:cubicBezTo>
                    <a:pt x="319" y="255"/>
                    <a:pt x="308" y="241"/>
                    <a:pt x="299" y="226"/>
                  </a:cubicBezTo>
                  <a:cubicBezTo>
                    <a:pt x="271" y="173"/>
                    <a:pt x="232" y="129"/>
                    <a:pt x="194" y="85"/>
                  </a:cubicBezTo>
                  <a:cubicBezTo>
                    <a:pt x="172" y="60"/>
                    <a:pt x="146" y="42"/>
                    <a:pt x="113" y="34"/>
                  </a:cubicBezTo>
                  <a:cubicBezTo>
                    <a:pt x="89" y="28"/>
                    <a:pt x="64" y="29"/>
                    <a:pt x="40" y="33"/>
                  </a:cubicBezTo>
                  <a:cubicBezTo>
                    <a:pt x="31" y="35"/>
                    <a:pt x="22" y="37"/>
                    <a:pt x="13" y="39"/>
                  </a:cubicBezTo>
                  <a:cubicBezTo>
                    <a:pt x="10" y="39"/>
                    <a:pt x="7" y="39"/>
                    <a:pt x="5" y="39"/>
                  </a:cubicBezTo>
                  <a:cubicBezTo>
                    <a:pt x="1" y="38"/>
                    <a:pt x="0" y="35"/>
                    <a:pt x="2" y="32"/>
                  </a:cubicBezTo>
                  <a:cubicBezTo>
                    <a:pt x="3" y="31"/>
                    <a:pt x="5" y="29"/>
                    <a:pt x="6" y="28"/>
                  </a:cubicBezTo>
                  <a:cubicBezTo>
                    <a:pt x="36" y="13"/>
                    <a:pt x="67" y="0"/>
                    <a:pt x="101" y="3"/>
                  </a:cubicBezTo>
                  <a:cubicBezTo>
                    <a:pt x="129" y="6"/>
                    <a:pt x="156" y="15"/>
                    <a:pt x="180" y="31"/>
                  </a:cubicBezTo>
                  <a:cubicBezTo>
                    <a:pt x="211" y="52"/>
                    <a:pt x="242" y="73"/>
                    <a:pt x="275" y="92"/>
                  </a:cubicBezTo>
                  <a:cubicBezTo>
                    <a:pt x="299" y="106"/>
                    <a:pt x="318" y="125"/>
                    <a:pt x="332" y="150"/>
                  </a:cubicBezTo>
                  <a:cubicBezTo>
                    <a:pt x="338" y="160"/>
                    <a:pt x="344" y="170"/>
                    <a:pt x="350" y="180"/>
                  </a:cubicBezTo>
                  <a:cubicBezTo>
                    <a:pt x="355" y="187"/>
                    <a:pt x="355" y="195"/>
                    <a:pt x="355" y="2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33"/>
            <p:cNvSpPr>
              <a:spLocks/>
            </p:cNvSpPr>
            <p:nvPr userDrawn="1"/>
          </p:nvSpPr>
          <p:spPr bwMode="auto">
            <a:xfrm>
              <a:off x="2143" y="3433"/>
              <a:ext cx="464" cy="266"/>
            </a:xfrm>
            <a:custGeom>
              <a:avLst/>
              <a:gdLst>
                <a:gd name="T0" fmla="*/ 127 w 241"/>
                <a:gd name="T1" fmla="*/ 122 h 130"/>
                <a:gd name="T2" fmla="*/ 102 w 241"/>
                <a:gd name="T3" fmla="*/ 121 h 130"/>
                <a:gd name="T4" fmla="*/ 63 w 241"/>
                <a:gd name="T5" fmla="*/ 102 h 130"/>
                <a:gd name="T6" fmla="*/ 47 w 241"/>
                <a:gd name="T7" fmla="*/ 84 h 130"/>
                <a:gd name="T8" fmla="*/ 40 w 241"/>
                <a:gd name="T9" fmla="*/ 65 h 130"/>
                <a:gd name="T10" fmla="*/ 20 w 241"/>
                <a:gd name="T11" fmla="*/ 35 h 130"/>
                <a:gd name="T12" fmla="*/ 14 w 241"/>
                <a:gd name="T13" fmla="*/ 28 h 130"/>
                <a:gd name="T14" fmla="*/ 0 w 241"/>
                <a:gd name="T15" fmla="*/ 6 h 130"/>
                <a:gd name="T16" fmla="*/ 7 w 241"/>
                <a:gd name="T17" fmla="*/ 2 h 130"/>
                <a:gd name="T18" fmla="*/ 12 w 241"/>
                <a:gd name="T19" fmla="*/ 6 h 130"/>
                <a:gd name="T20" fmla="*/ 119 w 241"/>
                <a:gd name="T21" fmla="*/ 31 h 130"/>
                <a:gd name="T22" fmla="*/ 157 w 241"/>
                <a:gd name="T23" fmla="*/ 19 h 130"/>
                <a:gd name="T24" fmla="*/ 166 w 241"/>
                <a:gd name="T25" fmla="*/ 16 h 130"/>
                <a:gd name="T26" fmla="*/ 168 w 241"/>
                <a:gd name="T27" fmla="*/ 18 h 130"/>
                <a:gd name="T28" fmla="*/ 162 w 241"/>
                <a:gd name="T29" fmla="*/ 32 h 130"/>
                <a:gd name="T30" fmla="*/ 173 w 241"/>
                <a:gd name="T31" fmla="*/ 41 h 130"/>
                <a:gd name="T32" fmla="*/ 191 w 241"/>
                <a:gd name="T33" fmla="*/ 53 h 130"/>
                <a:gd name="T34" fmla="*/ 204 w 241"/>
                <a:gd name="T35" fmla="*/ 69 h 130"/>
                <a:gd name="T36" fmla="*/ 222 w 241"/>
                <a:gd name="T37" fmla="*/ 74 h 130"/>
                <a:gd name="T38" fmla="*/ 231 w 241"/>
                <a:gd name="T39" fmla="*/ 69 h 130"/>
                <a:gd name="T40" fmla="*/ 239 w 241"/>
                <a:gd name="T41" fmla="*/ 71 h 130"/>
                <a:gd name="T42" fmla="*/ 239 w 241"/>
                <a:gd name="T43" fmla="*/ 80 h 130"/>
                <a:gd name="T44" fmla="*/ 234 w 241"/>
                <a:gd name="T45" fmla="*/ 84 h 130"/>
                <a:gd name="T46" fmla="*/ 206 w 241"/>
                <a:gd name="T47" fmla="*/ 91 h 130"/>
                <a:gd name="T48" fmla="*/ 196 w 241"/>
                <a:gd name="T49" fmla="*/ 97 h 130"/>
                <a:gd name="T50" fmla="*/ 178 w 241"/>
                <a:gd name="T51" fmla="*/ 115 h 130"/>
                <a:gd name="T52" fmla="*/ 150 w 241"/>
                <a:gd name="T53" fmla="*/ 127 h 130"/>
                <a:gd name="T54" fmla="*/ 131 w 241"/>
                <a:gd name="T55" fmla="*/ 123 h 130"/>
                <a:gd name="T56" fmla="*/ 127 w 241"/>
                <a:gd name="T57" fmla="*/ 12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1" h="130">
                  <a:moveTo>
                    <a:pt x="127" y="122"/>
                  </a:moveTo>
                  <a:cubicBezTo>
                    <a:pt x="115" y="128"/>
                    <a:pt x="115" y="128"/>
                    <a:pt x="102" y="121"/>
                  </a:cubicBezTo>
                  <a:cubicBezTo>
                    <a:pt x="89" y="115"/>
                    <a:pt x="76" y="108"/>
                    <a:pt x="63" y="102"/>
                  </a:cubicBezTo>
                  <a:cubicBezTo>
                    <a:pt x="55" y="98"/>
                    <a:pt x="50" y="92"/>
                    <a:pt x="47" y="84"/>
                  </a:cubicBezTo>
                  <a:cubicBezTo>
                    <a:pt x="44" y="77"/>
                    <a:pt x="42" y="71"/>
                    <a:pt x="40" y="65"/>
                  </a:cubicBezTo>
                  <a:cubicBezTo>
                    <a:pt x="35" y="53"/>
                    <a:pt x="29" y="43"/>
                    <a:pt x="20" y="35"/>
                  </a:cubicBezTo>
                  <a:cubicBezTo>
                    <a:pt x="17" y="34"/>
                    <a:pt x="14" y="31"/>
                    <a:pt x="14" y="28"/>
                  </a:cubicBezTo>
                  <a:cubicBezTo>
                    <a:pt x="13" y="18"/>
                    <a:pt x="9" y="10"/>
                    <a:pt x="0" y="6"/>
                  </a:cubicBezTo>
                  <a:cubicBezTo>
                    <a:pt x="2" y="1"/>
                    <a:pt x="4" y="0"/>
                    <a:pt x="7" y="2"/>
                  </a:cubicBezTo>
                  <a:cubicBezTo>
                    <a:pt x="9" y="3"/>
                    <a:pt x="10" y="4"/>
                    <a:pt x="12" y="6"/>
                  </a:cubicBezTo>
                  <a:cubicBezTo>
                    <a:pt x="43" y="33"/>
                    <a:pt x="79" y="41"/>
                    <a:pt x="119" y="31"/>
                  </a:cubicBezTo>
                  <a:cubicBezTo>
                    <a:pt x="132" y="28"/>
                    <a:pt x="144" y="23"/>
                    <a:pt x="157" y="19"/>
                  </a:cubicBezTo>
                  <a:cubicBezTo>
                    <a:pt x="160" y="18"/>
                    <a:pt x="163" y="17"/>
                    <a:pt x="166" y="16"/>
                  </a:cubicBezTo>
                  <a:cubicBezTo>
                    <a:pt x="167" y="17"/>
                    <a:pt x="167" y="18"/>
                    <a:pt x="168" y="18"/>
                  </a:cubicBezTo>
                  <a:cubicBezTo>
                    <a:pt x="166" y="22"/>
                    <a:pt x="165" y="27"/>
                    <a:pt x="162" y="32"/>
                  </a:cubicBezTo>
                  <a:cubicBezTo>
                    <a:pt x="166" y="35"/>
                    <a:pt x="169" y="38"/>
                    <a:pt x="173" y="41"/>
                  </a:cubicBezTo>
                  <a:cubicBezTo>
                    <a:pt x="179" y="45"/>
                    <a:pt x="185" y="49"/>
                    <a:pt x="191" y="53"/>
                  </a:cubicBezTo>
                  <a:cubicBezTo>
                    <a:pt x="197" y="57"/>
                    <a:pt x="202" y="61"/>
                    <a:pt x="204" y="69"/>
                  </a:cubicBezTo>
                  <a:cubicBezTo>
                    <a:pt x="208" y="78"/>
                    <a:pt x="214" y="79"/>
                    <a:pt x="222" y="74"/>
                  </a:cubicBezTo>
                  <a:cubicBezTo>
                    <a:pt x="225" y="72"/>
                    <a:pt x="228" y="71"/>
                    <a:pt x="231" y="69"/>
                  </a:cubicBezTo>
                  <a:cubicBezTo>
                    <a:pt x="234" y="68"/>
                    <a:pt x="236" y="68"/>
                    <a:pt x="239" y="71"/>
                  </a:cubicBezTo>
                  <a:cubicBezTo>
                    <a:pt x="241" y="74"/>
                    <a:pt x="241" y="77"/>
                    <a:pt x="239" y="80"/>
                  </a:cubicBezTo>
                  <a:cubicBezTo>
                    <a:pt x="237" y="82"/>
                    <a:pt x="236" y="83"/>
                    <a:pt x="234" y="84"/>
                  </a:cubicBezTo>
                  <a:cubicBezTo>
                    <a:pt x="225" y="88"/>
                    <a:pt x="217" y="93"/>
                    <a:pt x="206" y="91"/>
                  </a:cubicBezTo>
                  <a:cubicBezTo>
                    <a:pt x="201" y="90"/>
                    <a:pt x="197" y="91"/>
                    <a:pt x="196" y="97"/>
                  </a:cubicBezTo>
                  <a:cubicBezTo>
                    <a:pt x="193" y="106"/>
                    <a:pt x="186" y="111"/>
                    <a:pt x="178" y="115"/>
                  </a:cubicBezTo>
                  <a:cubicBezTo>
                    <a:pt x="168" y="119"/>
                    <a:pt x="159" y="123"/>
                    <a:pt x="150" y="127"/>
                  </a:cubicBezTo>
                  <a:cubicBezTo>
                    <a:pt x="143" y="130"/>
                    <a:pt x="136" y="129"/>
                    <a:pt x="131" y="123"/>
                  </a:cubicBezTo>
                  <a:cubicBezTo>
                    <a:pt x="130" y="123"/>
                    <a:pt x="128" y="122"/>
                    <a:pt x="127"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34"/>
            <p:cNvSpPr>
              <a:spLocks/>
            </p:cNvSpPr>
            <p:nvPr userDrawn="1"/>
          </p:nvSpPr>
          <p:spPr bwMode="auto">
            <a:xfrm>
              <a:off x="1389" y="1710"/>
              <a:ext cx="219" cy="351"/>
            </a:xfrm>
            <a:custGeom>
              <a:avLst/>
              <a:gdLst>
                <a:gd name="T0" fmla="*/ 0 w 114"/>
                <a:gd name="T1" fmla="*/ 170 h 172"/>
                <a:gd name="T2" fmla="*/ 10 w 114"/>
                <a:gd name="T3" fmla="*/ 161 h 172"/>
                <a:gd name="T4" fmla="*/ 23 w 114"/>
                <a:gd name="T5" fmla="*/ 157 h 172"/>
                <a:gd name="T6" fmla="*/ 43 w 114"/>
                <a:gd name="T7" fmla="*/ 141 h 172"/>
                <a:gd name="T8" fmla="*/ 47 w 114"/>
                <a:gd name="T9" fmla="*/ 106 h 172"/>
                <a:gd name="T10" fmla="*/ 48 w 114"/>
                <a:gd name="T11" fmla="*/ 98 h 172"/>
                <a:gd name="T12" fmla="*/ 29 w 114"/>
                <a:gd name="T13" fmla="*/ 72 h 172"/>
                <a:gd name="T14" fmla="*/ 22 w 114"/>
                <a:gd name="T15" fmla="*/ 72 h 172"/>
                <a:gd name="T16" fmla="*/ 15 w 114"/>
                <a:gd name="T17" fmla="*/ 66 h 172"/>
                <a:gd name="T18" fmla="*/ 6 w 114"/>
                <a:gd name="T19" fmla="*/ 39 h 172"/>
                <a:gd name="T20" fmla="*/ 7 w 114"/>
                <a:gd name="T21" fmla="*/ 33 h 172"/>
                <a:gd name="T22" fmla="*/ 13 w 114"/>
                <a:gd name="T23" fmla="*/ 32 h 172"/>
                <a:gd name="T24" fmla="*/ 25 w 114"/>
                <a:gd name="T25" fmla="*/ 23 h 172"/>
                <a:gd name="T26" fmla="*/ 33 w 114"/>
                <a:gd name="T27" fmla="*/ 11 h 172"/>
                <a:gd name="T28" fmla="*/ 39 w 114"/>
                <a:gd name="T29" fmla="*/ 1 h 172"/>
                <a:gd name="T30" fmla="*/ 78 w 114"/>
                <a:gd name="T31" fmla="*/ 15 h 172"/>
                <a:gd name="T32" fmla="*/ 99 w 114"/>
                <a:gd name="T33" fmla="*/ 46 h 172"/>
                <a:gd name="T34" fmla="*/ 98 w 114"/>
                <a:gd name="T35" fmla="*/ 119 h 172"/>
                <a:gd name="T36" fmla="*/ 96 w 114"/>
                <a:gd name="T37" fmla="*/ 125 h 172"/>
                <a:gd name="T38" fmla="*/ 87 w 114"/>
                <a:gd name="T39" fmla="*/ 139 h 172"/>
                <a:gd name="T40" fmla="*/ 64 w 114"/>
                <a:gd name="T41" fmla="*/ 157 h 172"/>
                <a:gd name="T42" fmla="*/ 56 w 114"/>
                <a:gd name="T43" fmla="*/ 163 h 172"/>
                <a:gd name="T44" fmla="*/ 0 w 114"/>
                <a:gd name="T45" fmla="*/ 17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 h="172">
                  <a:moveTo>
                    <a:pt x="0" y="170"/>
                  </a:moveTo>
                  <a:cubicBezTo>
                    <a:pt x="4" y="167"/>
                    <a:pt x="7" y="163"/>
                    <a:pt x="10" y="161"/>
                  </a:cubicBezTo>
                  <a:cubicBezTo>
                    <a:pt x="14" y="159"/>
                    <a:pt x="19" y="157"/>
                    <a:pt x="23" y="157"/>
                  </a:cubicBezTo>
                  <a:cubicBezTo>
                    <a:pt x="33" y="156"/>
                    <a:pt x="41" y="151"/>
                    <a:pt x="43" y="141"/>
                  </a:cubicBezTo>
                  <a:cubicBezTo>
                    <a:pt x="47" y="130"/>
                    <a:pt x="51" y="118"/>
                    <a:pt x="47" y="106"/>
                  </a:cubicBezTo>
                  <a:cubicBezTo>
                    <a:pt x="46" y="104"/>
                    <a:pt x="47" y="101"/>
                    <a:pt x="48" y="98"/>
                  </a:cubicBezTo>
                  <a:cubicBezTo>
                    <a:pt x="52" y="85"/>
                    <a:pt x="43" y="72"/>
                    <a:pt x="29" y="72"/>
                  </a:cubicBezTo>
                  <a:cubicBezTo>
                    <a:pt x="27" y="72"/>
                    <a:pt x="24" y="72"/>
                    <a:pt x="22" y="72"/>
                  </a:cubicBezTo>
                  <a:cubicBezTo>
                    <a:pt x="19" y="70"/>
                    <a:pt x="16" y="69"/>
                    <a:pt x="15" y="66"/>
                  </a:cubicBezTo>
                  <a:cubicBezTo>
                    <a:pt x="11" y="57"/>
                    <a:pt x="9" y="48"/>
                    <a:pt x="6" y="39"/>
                  </a:cubicBezTo>
                  <a:cubicBezTo>
                    <a:pt x="6" y="37"/>
                    <a:pt x="7" y="35"/>
                    <a:pt x="7" y="33"/>
                  </a:cubicBezTo>
                  <a:cubicBezTo>
                    <a:pt x="9" y="33"/>
                    <a:pt x="11" y="32"/>
                    <a:pt x="13" y="32"/>
                  </a:cubicBezTo>
                  <a:cubicBezTo>
                    <a:pt x="19" y="32"/>
                    <a:pt x="23" y="29"/>
                    <a:pt x="25" y="23"/>
                  </a:cubicBezTo>
                  <a:cubicBezTo>
                    <a:pt x="26" y="18"/>
                    <a:pt x="28" y="14"/>
                    <a:pt x="33" y="11"/>
                  </a:cubicBezTo>
                  <a:cubicBezTo>
                    <a:pt x="35" y="9"/>
                    <a:pt x="36" y="5"/>
                    <a:pt x="39" y="1"/>
                  </a:cubicBezTo>
                  <a:cubicBezTo>
                    <a:pt x="53" y="0"/>
                    <a:pt x="67" y="4"/>
                    <a:pt x="78" y="15"/>
                  </a:cubicBezTo>
                  <a:cubicBezTo>
                    <a:pt x="87" y="24"/>
                    <a:pt x="92" y="36"/>
                    <a:pt x="99" y="46"/>
                  </a:cubicBezTo>
                  <a:cubicBezTo>
                    <a:pt x="114" y="71"/>
                    <a:pt x="110" y="95"/>
                    <a:pt x="98" y="119"/>
                  </a:cubicBezTo>
                  <a:cubicBezTo>
                    <a:pt x="97" y="121"/>
                    <a:pt x="96" y="123"/>
                    <a:pt x="96" y="125"/>
                  </a:cubicBezTo>
                  <a:cubicBezTo>
                    <a:pt x="97" y="133"/>
                    <a:pt x="93" y="136"/>
                    <a:pt x="87" y="139"/>
                  </a:cubicBezTo>
                  <a:cubicBezTo>
                    <a:pt x="78" y="143"/>
                    <a:pt x="70" y="148"/>
                    <a:pt x="64" y="157"/>
                  </a:cubicBezTo>
                  <a:cubicBezTo>
                    <a:pt x="63" y="160"/>
                    <a:pt x="59" y="162"/>
                    <a:pt x="56" y="163"/>
                  </a:cubicBezTo>
                  <a:cubicBezTo>
                    <a:pt x="38" y="170"/>
                    <a:pt x="20" y="172"/>
                    <a:pt x="0" y="170"/>
                  </a:cubicBezTo>
                  <a:close/>
                </a:path>
              </a:pathLst>
            </a:custGeom>
            <a:solidFill>
              <a:srgbClr val="FF99CC">
                <a:alpha val="9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35"/>
            <p:cNvSpPr>
              <a:spLocks/>
            </p:cNvSpPr>
            <p:nvPr userDrawn="1"/>
          </p:nvSpPr>
          <p:spPr bwMode="auto">
            <a:xfrm>
              <a:off x="2580" y="2450"/>
              <a:ext cx="275" cy="237"/>
            </a:xfrm>
            <a:custGeom>
              <a:avLst/>
              <a:gdLst>
                <a:gd name="T0" fmla="*/ 125 w 143"/>
                <a:gd name="T1" fmla="*/ 17 h 116"/>
                <a:gd name="T2" fmla="*/ 124 w 143"/>
                <a:gd name="T3" fmla="*/ 18 h 116"/>
                <a:gd name="T4" fmla="*/ 121 w 143"/>
                <a:gd name="T5" fmla="*/ 37 h 116"/>
                <a:gd name="T6" fmla="*/ 134 w 143"/>
                <a:gd name="T7" fmla="*/ 49 h 116"/>
                <a:gd name="T8" fmla="*/ 131 w 143"/>
                <a:gd name="T9" fmla="*/ 69 h 116"/>
                <a:gd name="T10" fmla="*/ 113 w 143"/>
                <a:gd name="T11" fmla="*/ 73 h 116"/>
                <a:gd name="T12" fmla="*/ 100 w 143"/>
                <a:gd name="T13" fmla="*/ 73 h 116"/>
                <a:gd name="T14" fmla="*/ 107 w 143"/>
                <a:gd name="T15" fmla="*/ 87 h 116"/>
                <a:gd name="T16" fmla="*/ 91 w 143"/>
                <a:gd name="T17" fmla="*/ 94 h 116"/>
                <a:gd name="T18" fmla="*/ 74 w 143"/>
                <a:gd name="T19" fmla="*/ 90 h 116"/>
                <a:gd name="T20" fmla="*/ 54 w 143"/>
                <a:gd name="T21" fmla="*/ 86 h 116"/>
                <a:gd name="T22" fmla="*/ 19 w 143"/>
                <a:gd name="T23" fmla="*/ 99 h 116"/>
                <a:gd name="T24" fmla="*/ 0 w 143"/>
                <a:gd name="T25" fmla="*/ 115 h 116"/>
                <a:gd name="T26" fmla="*/ 0 w 143"/>
                <a:gd name="T27" fmla="*/ 115 h 116"/>
                <a:gd name="T28" fmla="*/ 29 w 143"/>
                <a:gd name="T29" fmla="*/ 45 h 116"/>
                <a:gd name="T30" fmla="*/ 125 w 143"/>
                <a:gd name="T31"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16">
                  <a:moveTo>
                    <a:pt x="125" y="17"/>
                  </a:moveTo>
                  <a:cubicBezTo>
                    <a:pt x="125" y="18"/>
                    <a:pt x="125" y="18"/>
                    <a:pt x="124" y="18"/>
                  </a:cubicBezTo>
                  <a:cubicBezTo>
                    <a:pt x="114" y="24"/>
                    <a:pt x="113" y="28"/>
                    <a:pt x="121" y="37"/>
                  </a:cubicBezTo>
                  <a:cubicBezTo>
                    <a:pt x="125" y="41"/>
                    <a:pt x="130" y="44"/>
                    <a:pt x="134" y="49"/>
                  </a:cubicBezTo>
                  <a:cubicBezTo>
                    <a:pt x="143" y="56"/>
                    <a:pt x="142" y="65"/>
                    <a:pt x="131" y="69"/>
                  </a:cubicBezTo>
                  <a:cubicBezTo>
                    <a:pt x="125" y="72"/>
                    <a:pt x="119" y="72"/>
                    <a:pt x="113" y="73"/>
                  </a:cubicBezTo>
                  <a:cubicBezTo>
                    <a:pt x="109" y="73"/>
                    <a:pt x="105" y="73"/>
                    <a:pt x="100" y="73"/>
                  </a:cubicBezTo>
                  <a:cubicBezTo>
                    <a:pt x="103" y="79"/>
                    <a:pt x="105" y="83"/>
                    <a:pt x="107" y="87"/>
                  </a:cubicBezTo>
                  <a:cubicBezTo>
                    <a:pt x="94" y="79"/>
                    <a:pt x="94" y="82"/>
                    <a:pt x="91" y="94"/>
                  </a:cubicBezTo>
                  <a:cubicBezTo>
                    <a:pt x="85" y="96"/>
                    <a:pt x="79" y="96"/>
                    <a:pt x="74" y="90"/>
                  </a:cubicBezTo>
                  <a:cubicBezTo>
                    <a:pt x="68" y="83"/>
                    <a:pt x="61" y="83"/>
                    <a:pt x="54" y="86"/>
                  </a:cubicBezTo>
                  <a:cubicBezTo>
                    <a:pt x="42" y="90"/>
                    <a:pt x="30" y="94"/>
                    <a:pt x="19" y="99"/>
                  </a:cubicBezTo>
                  <a:cubicBezTo>
                    <a:pt x="12" y="103"/>
                    <a:pt x="6" y="110"/>
                    <a:pt x="0" y="115"/>
                  </a:cubicBezTo>
                  <a:cubicBezTo>
                    <a:pt x="1" y="116"/>
                    <a:pt x="0" y="115"/>
                    <a:pt x="0" y="115"/>
                  </a:cubicBezTo>
                  <a:cubicBezTo>
                    <a:pt x="10" y="92"/>
                    <a:pt x="17" y="67"/>
                    <a:pt x="29" y="45"/>
                  </a:cubicBezTo>
                  <a:cubicBezTo>
                    <a:pt x="48" y="10"/>
                    <a:pt x="87" y="0"/>
                    <a:pt x="12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36"/>
            <p:cNvSpPr>
              <a:spLocks/>
            </p:cNvSpPr>
            <p:nvPr userDrawn="1"/>
          </p:nvSpPr>
          <p:spPr bwMode="auto">
            <a:xfrm>
              <a:off x="2172" y="2908"/>
              <a:ext cx="466" cy="149"/>
            </a:xfrm>
            <a:custGeom>
              <a:avLst/>
              <a:gdLst>
                <a:gd name="T0" fmla="*/ 73 w 242"/>
                <a:gd name="T1" fmla="*/ 73 h 73"/>
                <a:gd name="T2" fmla="*/ 72 w 242"/>
                <a:gd name="T3" fmla="*/ 51 h 73"/>
                <a:gd name="T4" fmla="*/ 66 w 242"/>
                <a:gd name="T5" fmla="*/ 60 h 73"/>
                <a:gd name="T6" fmla="*/ 62 w 242"/>
                <a:gd name="T7" fmla="*/ 59 h 73"/>
                <a:gd name="T8" fmla="*/ 41 w 242"/>
                <a:gd name="T9" fmla="*/ 55 h 73"/>
                <a:gd name="T10" fmla="*/ 6 w 242"/>
                <a:gd name="T11" fmla="*/ 67 h 73"/>
                <a:gd name="T12" fmla="*/ 0 w 242"/>
                <a:gd name="T13" fmla="*/ 67 h 73"/>
                <a:gd name="T14" fmla="*/ 0 w 242"/>
                <a:gd name="T15" fmla="*/ 65 h 73"/>
                <a:gd name="T16" fmla="*/ 44 w 242"/>
                <a:gd name="T17" fmla="*/ 25 h 73"/>
                <a:gd name="T18" fmla="*/ 66 w 242"/>
                <a:gd name="T19" fmla="*/ 7 h 73"/>
                <a:gd name="T20" fmla="*/ 89 w 242"/>
                <a:gd name="T21" fmla="*/ 0 h 73"/>
                <a:gd name="T22" fmla="*/ 168 w 242"/>
                <a:gd name="T23" fmla="*/ 23 h 73"/>
                <a:gd name="T24" fmla="*/ 185 w 242"/>
                <a:gd name="T25" fmla="*/ 34 h 73"/>
                <a:gd name="T26" fmla="*/ 220 w 242"/>
                <a:gd name="T27" fmla="*/ 46 h 73"/>
                <a:gd name="T28" fmla="*/ 233 w 242"/>
                <a:gd name="T29" fmla="*/ 47 h 73"/>
                <a:gd name="T30" fmla="*/ 242 w 242"/>
                <a:gd name="T31" fmla="*/ 49 h 73"/>
                <a:gd name="T32" fmla="*/ 242 w 242"/>
                <a:gd name="T33" fmla="*/ 51 h 73"/>
                <a:gd name="T34" fmla="*/ 237 w 242"/>
                <a:gd name="T35" fmla="*/ 54 h 73"/>
                <a:gd name="T36" fmla="*/ 185 w 242"/>
                <a:gd name="T37" fmla="*/ 51 h 73"/>
                <a:gd name="T38" fmla="*/ 162 w 242"/>
                <a:gd name="T39" fmla="*/ 43 h 73"/>
                <a:gd name="T40" fmla="*/ 79 w 242"/>
                <a:gd name="T41" fmla="*/ 67 h 73"/>
                <a:gd name="T42" fmla="*/ 73 w 242"/>
                <a:gd name="T43"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2" h="73">
                  <a:moveTo>
                    <a:pt x="73" y="73"/>
                  </a:moveTo>
                  <a:cubicBezTo>
                    <a:pt x="69" y="65"/>
                    <a:pt x="76" y="59"/>
                    <a:pt x="72" y="51"/>
                  </a:cubicBezTo>
                  <a:cubicBezTo>
                    <a:pt x="70" y="55"/>
                    <a:pt x="68" y="57"/>
                    <a:pt x="66" y="60"/>
                  </a:cubicBezTo>
                  <a:cubicBezTo>
                    <a:pt x="65" y="60"/>
                    <a:pt x="63" y="60"/>
                    <a:pt x="62" y="59"/>
                  </a:cubicBezTo>
                  <a:cubicBezTo>
                    <a:pt x="56" y="54"/>
                    <a:pt x="48" y="53"/>
                    <a:pt x="41" y="55"/>
                  </a:cubicBezTo>
                  <a:cubicBezTo>
                    <a:pt x="29" y="58"/>
                    <a:pt x="18" y="63"/>
                    <a:pt x="6" y="67"/>
                  </a:cubicBezTo>
                  <a:cubicBezTo>
                    <a:pt x="4" y="67"/>
                    <a:pt x="2" y="70"/>
                    <a:pt x="0" y="67"/>
                  </a:cubicBezTo>
                  <a:cubicBezTo>
                    <a:pt x="0" y="66"/>
                    <a:pt x="0" y="65"/>
                    <a:pt x="0" y="65"/>
                  </a:cubicBezTo>
                  <a:cubicBezTo>
                    <a:pt x="15" y="51"/>
                    <a:pt x="29" y="38"/>
                    <a:pt x="44" y="25"/>
                  </a:cubicBezTo>
                  <a:cubicBezTo>
                    <a:pt x="51" y="19"/>
                    <a:pt x="58" y="13"/>
                    <a:pt x="66" y="7"/>
                  </a:cubicBezTo>
                  <a:cubicBezTo>
                    <a:pt x="73" y="2"/>
                    <a:pt x="81" y="0"/>
                    <a:pt x="89" y="0"/>
                  </a:cubicBezTo>
                  <a:cubicBezTo>
                    <a:pt x="118" y="0"/>
                    <a:pt x="144" y="7"/>
                    <a:pt x="168" y="23"/>
                  </a:cubicBezTo>
                  <a:cubicBezTo>
                    <a:pt x="174" y="27"/>
                    <a:pt x="180" y="30"/>
                    <a:pt x="185" y="34"/>
                  </a:cubicBezTo>
                  <a:cubicBezTo>
                    <a:pt x="195" y="43"/>
                    <a:pt x="207" y="46"/>
                    <a:pt x="220" y="46"/>
                  </a:cubicBezTo>
                  <a:cubicBezTo>
                    <a:pt x="225" y="46"/>
                    <a:pt x="229" y="46"/>
                    <a:pt x="233" y="47"/>
                  </a:cubicBezTo>
                  <a:cubicBezTo>
                    <a:pt x="236" y="47"/>
                    <a:pt x="239" y="48"/>
                    <a:pt x="242" y="49"/>
                  </a:cubicBezTo>
                  <a:cubicBezTo>
                    <a:pt x="242" y="50"/>
                    <a:pt x="242" y="51"/>
                    <a:pt x="242" y="51"/>
                  </a:cubicBezTo>
                  <a:cubicBezTo>
                    <a:pt x="241" y="52"/>
                    <a:pt x="239" y="54"/>
                    <a:pt x="237" y="54"/>
                  </a:cubicBezTo>
                  <a:cubicBezTo>
                    <a:pt x="219" y="57"/>
                    <a:pt x="202" y="58"/>
                    <a:pt x="185" y="51"/>
                  </a:cubicBezTo>
                  <a:cubicBezTo>
                    <a:pt x="177" y="48"/>
                    <a:pt x="170" y="45"/>
                    <a:pt x="162" y="43"/>
                  </a:cubicBezTo>
                  <a:cubicBezTo>
                    <a:pt x="130" y="35"/>
                    <a:pt x="102" y="42"/>
                    <a:pt x="79" y="67"/>
                  </a:cubicBezTo>
                  <a:cubicBezTo>
                    <a:pt x="77" y="69"/>
                    <a:pt x="75" y="70"/>
                    <a:pt x="73"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37"/>
            <p:cNvSpPr>
              <a:spLocks/>
            </p:cNvSpPr>
            <p:nvPr userDrawn="1"/>
          </p:nvSpPr>
          <p:spPr bwMode="auto">
            <a:xfrm>
              <a:off x="1851" y="2530"/>
              <a:ext cx="317" cy="171"/>
            </a:xfrm>
            <a:custGeom>
              <a:avLst/>
              <a:gdLst>
                <a:gd name="T0" fmla="*/ 0 w 165"/>
                <a:gd name="T1" fmla="*/ 28 h 84"/>
                <a:gd name="T2" fmla="*/ 8 w 165"/>
                <a:gd name="T3" fmla="*/ 33 h 84"/>
                <a:gd name="T4" fmla="*/ 55 w 165"/>
                <a:gd name="T5" fmla="*/ 45 h 84"/>
                <a:gd name="T6" fmla="*/ 88 w 165"/>
                <a:gd name="T7" fmla="*/ 26 h 84"/>
                <a:gd name="T8" fmla="*/ 99 w 165"/>
                <a:gd name="T9" fmla="*/ 11 h 84"/>
                <a:gd name="T10" fmla="*/ 108 w 165"/>
                <a:gd name="T11" fmla="*/ 3 h 84"/>
                <a:gd name="T12" fmla="*/ 119 w 165"/>
                <a:gd name="T13" fmla="*/ 5 h 84"/>
                <a:gd name="T14" fmla="*/ 132 w 165"/>
                <a:gd name="T15" fmla="*/ 5 h 84"/>
                <a:gd name="T16" fmla="*/ 134 w 165"/>
                <a:gd name="T17" fmla="*/ 4 h 84"/>
                <a:gd name="T18" fmla="*/ 135 w 165"/>
                <a:gd name="T19" fmla="*/ 14 h 84"/>
                <a:gd name="T20" fmla="*/ 143 w 165"/>
                <a:gd name="T21" fmla="*/ 35 h 84"/>
                <a:gd name="T22" fmla="*/ 155 w 165"/>
                <a:gd name="T23" fmla="*/ 35 h 84"/>
                <a:gd name="T24" fmla="*/ 160 w 165"/>
                <a:gd name="T25" fmla="*/ 29 h 84"/>
                <a:gd name="T26" fmla="*/ 163 w 165"/>
                <a:gd name="T27" fmla="*/ 36 h 84"/>
                <a:gd name="T28" fmla="*/ 143 w 165"/>
                <a:gd name="T29" fmla="*/ 76 h 84"/>
                <a:gd name="T30" fmla="*/ 111 w 165"/>
                <a:gd name="T31" fmla="*/ 84 h 84"/>
                <a:gd name="T32" fmla="*/ 1 w 165"/>
                <a:gd name="T33" fmla="*/ 33 h 84"/>
                <a:gd name="T34" fmla="*/ 0 w 165"/>
                <a:gd name="T35" fmla="*/ 30 h 84"/>
                <a:gd name="T36" fmla="*/ 0 w 165"/>
                <a:gd name="T3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5" h="84">
                  <a:moveTo>
                    <a:pt x="0" y="28"/>
                  </a:moveTo>
                  <a:cubicBezTo>
                    <a:pt x="3" y="30"/>
                    <a:pt x="5" y="32"/>
                    <a:pt x="8" y="33"/>
                  </a:cubicBezTo>
                  <a:cubicBezTo>
                    <a:pt x="23" y="42"/>
                    <a:pt x="38" y="47"/>
                    <a:pt x="55" y="45"/>
                  </a:cubicBezTo>
                  <a:cubicBezTo>
                    <a:pt x="69" y="43"/>
                    <a:pt x="80" y="38"/>
                    <a:pt x="88" y="26"/>
                  </a:cubicBezTo>
                  <a:cubicBezTo>
                    <a:pt x="92" y="21"/>
                    <a:pt x="95" y="16"/>
                    <a:pt x="99" y="11"/>
                  </a:cubicBezTo>
                  <a:cubicBezTo>
                    <a:pt x="102" y="8"/>
                    <a:pt x="104" y="5"/>
                    <a:pt x="108" y="3"/>
                  </a:cubicBezTo>
                  <a:cubicBezTo>
                    <a:pt x="112" y="0"/>
                    <a:pt x="115" y="1"/>
                    <a:pt x="119" y="5"/>
                  </a:cubicBezTo>
                  <a:cubicBezTo>
                    <a:pt x="125" y="12"/>
                    <a:pt x="125" y="12"/>
                    <a:pt x="132" y="5"/>
                  </a:cubicBezTo>
                  <a:cubicBezTo>
                    <a:pt x="133" y="5"/>
                    <a:pt x="133" y="5"/>
                    <a:pt x="134" y="4"/>
                  </a:cubicBezTo>
                  <a:cubicBezTo>
                    <a:pt x="137" y="7"/>
                    <a:pt x="136" y="11"/>
                    <a:pt x="135" y="14"/>
                  </a:cubicBezTo>
                  <a:cubicBezTo>
                    <a:pt x="133" y="23"/>
                    <a:pt x="139" y="29"/>
                    <a:pt x="143" y="35"/>
                  </a:cubicBezTo>
                  <a:cubicBezTo>
                    <a:pt x="146" y="39"/>
                    <a:pt x="151" y="39"/>
                    <a:pt x="155" y="35"/>
                  </a:cubicBezTo>
                  <a:cubicBezTo>
                    <a:pt x="156" y="34"/>
                    <a:pt x="157" y="32"/>
                    <a:pt x="160" y="29"/>
                  </a:cubicBezTo>
                  <a:cubicBezTo>
                    <a:pt x="161" y="33"/>
                    <a:pt x="163" y="34"/>
                    <a:pt x="163" y="36"/>
                  </a:cubicBezTo>
                  <a:cubicBezTo>
                    <a:pt x="165" y="53"/>
                    <a:pt x="158" y="67"/>
                    <a:pt x="143" y="76"/>
                  </a:cubicBezTo>
                  <a:cubicBezTo>
                    <a:pt x="133" y="81"/>
                    <a:pt x="122" y="84"/>
                    <a:pt x="111" y="84"/>
                  </a:cubicBezTo>
                  <a:cubicBezTo>
                    <a:pt x="67" y="84"/>
                    <a:pt x="29" y="68"/>
                    <a:pt x="1" y="33"/>
                  </a:cubicBezTo>
                  <a:cubicBezTo>
                    <a:pt x="1" y="32"/>
                    <a:pt x="0" y="31"/>
                    <a:pt x="0" y="30"/>
                  </a:cubicBezTo>
                  <a:cubicBezTo>
                    <a:pt x="0" y="30"/>
                    <a:pt x="0" y="29"/>
                    <a:pt x="0" y="28"/>
                  </a:cubicBezTo>
                  <a:close/>
                </a:path>
              </a:pathLst>
            </a:custGeom>
            <a:solidFill>
              <a:srgbClr val="FF99CC">
                <a:alpha val="9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8"/>
            <p:cNvSpPr>
              <a:spLocks/>
            </p:cNvSpPr>
            <p:nvPr userDrawn="1"/>
          </p:nvSpPr>
          <p:spPr bwMode="auto">
            <a:xfrm>
              <a:off x="1668" y="2184"/>
              <a:ext cx="304" cy="182"/>
            </a:xfrm>
            <a:custGeom>
              <a:avLst/>
              <a:gdLst>
                <a:gd name="T0" fmla="*/ 158 w 158"/>
                <a:gd name="T1" fmla="*/ 58 h 89"/>
                <a:gd name="T2" fmla="*/ 146 w 158"/>
                <a:gd name="T3" fmla="*/ 64 h 89"/>
                <a:gd name="T4" fmla="*/ 134 w 158"/>
                <a:gd name="T5" fmla="*/ 72 h 89"/>
                <a:gd name="T6" fmla="*/ 137 w 158"/>
                <a:gd name="T7" fmla="*/ 88 h 89"/>
                <a:gd name="T8" fmla="*/ 114 w 158"/>
                <a:gd name="T9" fmla="*/ 89 h 89"/>
                <a:gd name="T10" fmla="*/ 99 w 158"/>
                <a:gd name="T11" fmla="*/ 79 h 89"/>
                <a:gd name="T12" fmla="*/ 88 w 158"/>
                <a:gd name="T13" fmla="*/ 66 h 89"/>
                <a:gd name="T14" fmla="*/ 81 w 158"/>
                <a:gd name="T15" fmla="*/ 60 h 89"/>
                <a:gd name="T16" fmla="*/ 6 w 158"/>
                <a:gd name="T17" fmla="*/ 27 h 89"/>
                <a:gd name="T18" fmla="*/ 0 w 158"/>
                <a:gd name="T19" fmla="*/ 24 h 89"/>
                <a:gd name="T20" fmla="*/ 9 w 158"/>
                <a:gd name="T21" fmla="*/ 20 h 89"/>
                <a:gd name="T22" fmla="*/ 55 w 158"/>
                <a:gd name="T23" fmla="*/ 3 h 89"/>
                <a:gd name="T24" fmla="*/ 83 w 158"/>
                <a:gd name="T25" fmla="*/ 3 h 89"/>
                <a:gd name="T26" fmla="*/ 107 w 158"/>
                <a:gd name="T27" fmla="*/ 14 h 89"/>
                <a:gd name="T28" fmla="*/ 138 w 158"/>
                <a:gd name="T29" fmla="*/ 33 h 89"/>
                <a:gd name="T30" fmla="*/ 158 w 158"/>
                <a:gd name="T31" fmla="*/ 5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89">
                  <a:moveTo>
                    <a:pt x="158" y="58"/>
                  </a:moveTo>
                  <a:cubicBezTo>
                    <a:pt x="153" y="60"/>
                    <a:pt x="150" y="62"/>
                    <a:pt x="146" y="64"/>
                  </a:cubicBezTo>
                  <a:cubicBezTo>
                    <a:pt x="137" y="60"/>
                    <a:pt x="133" y="62"/>
                    <a:pt x="134" y="72"/>
                  </a:cubicBezTo>
                  <a:cubicBezTo>
                    <a:pt x="134" y="77"/>
                    <a:pt x="136" y="82"/>
                    <a:pt x="137" y="88"/>
                  </a:cubicBezTo>
                  <a:cubicBezTo>
                    <a:pt x="130" y="88"/>
                    <a:pt x="122" y="89"/>
                    <a:pt x="114" y="89"/>
                  </a:cubicBezTo>
                  <a:cubicBezTo>
                    <a:pt x="107" y="89"/>
                    <a:pt x="101" y="85"/>
                    <a:pt x="99" y="79"/>
                  </a:cubicBezTo>
                  <a:cubicBezTo>
                    <a:pt x="96" y="73"/>
                    <a:pt x="93" y="69"/>
                    <a:pt x="88" y="66"/>
                  </a:cubicBezTo>
                  <a:cubicBezTo>
                    <a:pt x="85" y="64"/>
                    <a:pt x="83" y="62"/>
                    <a:pt x="81" y="60"/>
                  </a:cubicBezTo>
                  <a:cubicBezTo>
                    <a:pt x="59" y="41"/>
                    <a:pt x="34" y="30"/>
                    <a:pt x="6" y="27"/>
                  </a:cubicBezTo>
                  <a:cubicBezTo>
                    <a:pt x="4" y="26"/>
                    <a:pt x="2" y="26"/>
                    <a:pt x="0" y="24"/>
                  </a:cubicBezTo>
                  <a:cubicBezTo>
                    <a:pt x="3" y="23"/>
                    <a:pt x="6" y="21"/>
                    <a:pt x="9" y="20"/>
                  </a:cubicBezTo>
                  <a:cubicBezTo>
                    <a:pt x="25" y="14"/>
                    <a:pt x="40" y="9"/>
                    <a:pt x="55" y="3"/>
                  </a:cubicBezTo>
                  <a:cubicBezTo>
                    <a:pt x="64" y="0"/>
                    <a:pt x="74" y="0"/>
                    <a:pt x="83" y="3"/>
                  </a:cubicBezTo>
                  <a:cubicBezTo>
                    <a:pt x="91" y="6"/>
                    <a:pt x="99" y="10"/>
                    <a:pt x="107" y="14"/>
                  </a:cubicBezTo>
                  <a:cubicBezTo>
                    <a:pt x="117" y="20"/>
                    <a:pt x="128" y="27"/>
                    <a:pt x="138" y="33"/>
                  </a:cubicBezTo>
                  <a:cubicBezTo>
                    <a:pt x="148" y="39"/>
                    <a:pt x="153" y="48"/>
                    <a:pt x="158"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9"/>
            <p:cNvSpPr>
              <a:spLocks/>
            </p:cNvSpPr>
            <p:nvPr userDrawn="1"/>
          </p:nvSpPr>
          <p:spPr bwMode="auto">
            <a:xfrm>
              <a:off x="2355" y="501"/>
              <a:ext cx="150" cy="250"/>
            </a:xfrm>
            <a:custGeom>
              <a:avLst/>
              <a:gdLst>
                <a:gd name="T0" fmla="*/ 0 w 78"/>
                <a:gd name="T1" fmla="*/ 121 h 122"/>
                <a:gd name="T2" fmla="*/ 16 w 78"/>
                <a:gd name="T3" fmla="*/ 112 h 122"/>
                <a:gd name="T4" fmla="*/ 29 w 78"/>
                <a:gd name="T5" fmla="*/ 101 h 122"/>
                <a:gd name="T6" fmla="*/ 33 w 78"/>
                <a:gd name="T7" fmla="*/ 84 h 122"/>
                <a:gd name="T8" fmla="*/ 33 w 78"/>
                <a:gd name="T9" fmla="*/ 65 h 122"/>
                <a:gd name="T10" fmla="*/ 20 w 78"/>
                <a:gd name="T11" fmla="*/ 51 h 122"/>
                <a:gd name="T12" fmla="*/ 6 w 78"/>
                <a:gd name="T13" fmla="*/ 40 h 122"/>
                <a:gd name="T14" fmla="*/ 2 w 78"/>
                <a:gd name="T15" fmla="*/ 24 h 122"/>
                <a:gd name="T16" fmla="*/ 18 w 78"/>
                <a:gd name="T17" fmla="*/ 12 h 122"/>
                <a:gd name="T18" fmla="*/ 27 w 78"/>
                <a:gd name="T19" fmla="*/ 1 h 122"/>
                <a:gd name="T20" fmla="*/ 58 w 78"/>
                <a:gd name="T21" fmla="*/ 15 h 122"/>
                <a:gd name="T22" fmla="*/ 74 w 78"/>
                <a:gd name="T23" fmla="*/ 44 h 122"/>
                <a:gd name="T24" fmla="*/ 71 w 78"/>
                <a:gd name="T25" fmla="*/ 80 h 122"/>
                <a:gd name="T26" fmla="*/ 68 w 78"/>
                <a:gd name="T27" fmla="*/ 86 h 122"/>
                <a:gd name="T28" fmla="*/ 55 w 78"/>
                <a:gd name="T29" fmla="*/ 101 h 122"/>
                <a:gd name="T30" fmla="*/ 47 w 78"/>
                <a:gd name="T31" fmla="*/ 108 h 122"/>
                <a:gd name="T32" fmla="*/ 33 w 78"/>
                <a:gd name="T33" fmla="*/ 117 h 122"/>
                <a:gd name="T34" fmla="*/ 0 w 78"/>
                <a:gd name="T35" fmla="*/ 1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22">
                  <a:moveTo>
                    <a:pt x="0" y="121"/>
                  </a:moveTo>
                  <a:cubicBezTo>
                    <a:pt x="5" y="115"/>
                    <a:pt x="9" y="112"/>
                    <a:pt x="16" y="112"/>
                  </a:cubicBezTo>
                  <a:cubicBezTo>
                    <a:pt x="23" y="112"/>
                    <a:pt x="27" y="107"/>
                    <a:pt x="29" y="101"/>
                  </a:cubicBezTo>
                  <a:cubicBezTo>
                    <a:pt x="31" y="95"/>
                    <a:pt x="32" y="90"/>
                    <a:pt x="33" y="84"/>
                  </a:cubicBezTo>
                  <a:cubicBezTo>
                    <a:pt x="33" y="78"/>
                    <a:pt x="32" y="72"/>
                    <a:pt x="33" y="65"/>
                  </a:cubicBezTo>
                  <a:cubicBezTo>
                    <a:pt x="34" y="58"/>
                    <a:pt x="27" y="51"/>
                    <a:pt x="20" y="51"/>
                  </a:cubicBezTo>
                  <a:cubicBezTo>
                    <a:pt x="11" y="51"/>
                    <a:pt x="8" y="47"/>
                    <a:pt x="6" y="40"/>
                  </a:cubicBezTo>
                  <a:cubicBezTo>
                    <a:pt x="5" y="35"/>
                    <a:pt x="4" y="30"/>
                    <a:pt x="2" y="24"/>
                  </a:cubicBezTo>
                  <a:cubicBezTo>
                    <a:pt x="10" y="23"/>
                    <a:pt x="16" y="20"/>
                    <a:pt x="18" y="12"/>
                  </a:cubicBezTo>
                  <a:cubicBezTo>
                    <a:pt x="19" y="8"/>
                    <a:pt x="23" y="5"/>
                    <a:pt x="27" y="1"/>
                  </a:cubicBezTo>
                  <a:cubicBezTo>
                    <a:pt x="39" y="0"/>
                    <a:pt x="50" y="5"/>
                    <a:pt x="58" y="15"/>
                  </a:cubicBezTo>
                  <a:cubicBezTo>
                    <a:pt x="64" y="24"/>
                    <a:pt x="71" y="34"/>
                    <a:pt x="74" y="44"/>
                  </a:cubicBezTo>
                  <a:cubicBezTo>
                    <a:pt x="78" y="56"/>
                    <a:pt x="76" y="68"/>
                    <a:pt x="71" y="80"/>
                  </a:cubicBezTo>
                  <a:cubicBezTo>
                    <a:pt x="70" y="82"/>
                    <a:pt x="67" y="84"/>
                    <a:pt x="68" y="86"/>
                  </a:cubicBezTo>
                  <a:cubicBezTo>
                    <a:pt x="68" y="95"/>
                    <a:pt x="61" y="98"/>
                    <a:pt x="55" y="101"/>
                  </a:cubicBezTo>
                  <a:cubicBezTo>
                    <a:pt x="52" y="103"/>
                    <a:pt x="49" y="105"/>
                    <a:pt x="47" y="108"/>
                  </a:cubicBezTo>
                  <a:cubicBezTo>
                    <a:pt x="44" y="113"/>
                    <a:pt x="39" y="116"/>
                    <a:pt x="33" y="117"/>
                  </a:cubicBezTo>
                  <a:cubicBezTo>
                    <a:pt x="23" y="120"/>
                    <a:pt x="12" y="122"/>
                    <a:pt x="0"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40"/>
            <p:cNvSpPr>
              <a:spLocks/>
            </p:cNvSpPr>
            <p:nvPr userDrawn="1"/>
          </p:nvSpPr>
          <p:spPr bwMode="auto">
            <a:xfrm>
              <a:off x="1066" y="491"/>
              <a:ext cx="271" cy="135"/>
            </a:xfrm>
            <a:custGeom>
              <a:avLst/>
              <a:gdLst>
                <a:gd name="T0" fmla="*/ 1 w 141"/>
                <a:gd name="T1" fmla="*/ 0 h 66"/>
                <a:gd name="T2" fmla="*/ 10 w 141"/>
                <a:gd name="T3" fmla="*/ 3 h 66"/>
                <a:gd name="T4" fmla="*/ 28 w 141"/>
                <a:gd name="T5" fmla="*/ 13 h 66"/>
                <a:gd name="T6" fmla="*/ 70 w 141"/>
                <a:gd name="T7" fmla="*/ 20 h 66"/>
                <a:gd name="T8" fmla="*/ 122 w 141"/>
                <a:gd name="T9" fmla="*/ 27 h 66"/>
                <a:gd name="T10" fmla="*/ 141 w 141"/>
                <a:gd name="T11" fmla="*/ 41 h 66"/>
                <a:gd name="T12" fmla="*/ 130 w 141"/>
                <a:gd name="T13" fmla="*/ 39 h 66"/>
                <a:gd name="T14" fmla="*/ 115 w 141"/>
                <a:gd name="T15" fmla="*/ 47 h 66"/>
                <a:gd name="T16" fmla="*/ 100 w 141"/>
                <a:gd name="T17" fmla="*/ 54 h 66"/>
                <a:gd name="T18" fmla="*/ 92 w 141"/>
                <a:gd name="T19" fmla="*/ 56 h 66"/>
                <a:gd name="T20" fmla="*/ 85 w 141"/>
                <a:gd name="T21" fmla="*/ 62 h 66"/>
                <a:gd name="T22" fmla="*/ 74 w 141"/>
                <a:gd name="T23" fmla="*/ 64 h 66"/>
                <a:gd name="T24" fmla="*/ 61 w 141"/>
                <a:gd name="T25" fmla="*/ 61 h 66"/>
                <a:gd name="T26" fmla="*/ 48 w 141"/>
                <a:gd name="T27" fmla="*/ 56 h 66"/>
                <a:gd name="T28" fmla="*/ 28 w 141"/>
                <a:gd name="T29" fmla="*/ 33 h 66"/>
                <a:gd name="T30" fmla="*/ 3 w 141"/>
                <a:gd name="T31" fmla="*/ 6 h 66"/>
                <a:gd name="T32" fmla="*/ 0 w 141"/>
                <a:gd name="T33" fmla="*/ 2 h 66"/>
                <a:gd name="T34" fmla="*/ 1 w 141"/>
                <a:gd name="T3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66">
                  <a:moveTo>
                    <a:pt x="1" y="0"/>
                  </a:moveTo>
                  <a:cubicBezTo>
                    <a:pt x="4" y="1"/>
                    <a:pt x="7" y="2"/>
                    <a:pt x="10" y="3"/>
                  </a:cubicBezTo>
                  <a:cubicBezTo>
                    <a:pt x="16" y="6"/>
                    <a:pt x="22" y="9"/>
                    <a:pt x="28" y="13"/>
                  </a:cubicBezTo>
                  <a:cubicBezTo>
                    <a:pt x="41" y="22"/>
                    <a:pt x="55" y="24"/>
                    <a:pt x="70" y="20"/>
                  </a:cubicBezTo>
                  <a:cubicBezTo>
                    <a:pt x="89" y="14"/>
                    <a:pt x="106" y="17"/>
                    <a:pt x="122" y="27"/>
                  </a:cubicBezTo>
                  <a:cubicBezTo>
                    <a:pt x="128" y="31"/>
                    <a:pt x="136" y="34"/>
                    <a:pt x="141" y="41"/>
                  </a:cubicBezTo>
                  <a:cubicBezTo>
                    <a:pt x="137" y="40"/>
                    <a:pt x="133" y="40"/>
                    <a:pt x="130" y="39"/>
                  </a:cubicBezTo>
                  <a:cubicBezTo>
                    <a:pt x="123" y="38"/>
                    <a:pt x="118" y="40"/>
                    <a:pt x="115" y="47"/>
                  </a:cubicBezTo>
                  <a:cubicBezTo>
                    <a:pt x="112" y="53"/>
                    <a:pt x="108" y="56"/>
                    <a:pt x="100" y="54"/>
                  </a:cubicBezTo>
                  <a:cubicBezTo>
                    <a:pt x="98" y="53"/>
                    <a:pt x="95" y="54"/>
                    <a:pt x="92" y="56"/>
                  </a:cubicBezTo>
                  <a:cubicBezTo>
                    <a:pt x="90" y="58"/>
                    <a:pt x="88" y="60"/>
                    <a:pt x="85" y="62"/>
                  </a:cubicBezTo>
                  <a:cubicBezTo>
                    <a:pt x="82" y="65"/>
                    <a:pt x="78" y="66"/>
                    <a:pt x="74" y="64"/>
                  </a:cubicBezTo>
                  <a:cubicBezTo>
                    <a:pt x="70" y="62"/>
                    <a:pt x="65" y="61"/>
                    <a:pt x="61" y="61"/>
                  </a:cubicBezTo>
                  <a:cubicBezTo>
                    <a:pt x="56" y="61"/>
                    <a:pt x="51" y="60"/>
                    <a:pt x="48" y="56"/>
                  </a:cubicBezTo>
                  <a:cubicBezTo>
                    <a:pt x="41" y="48"/>
                    <a:pt x="34" y="40"/>
                    <a:pt x="28" y="33"/>
                  </a:cubicBezTo>
                  <a:cubicBezTo>
                    <a:pt x="20" y="24"/>
                    <a:pt x="11" y="15"/>
                    <a:pt x="3" y="6"/>
                  </a:cubicBezTo>
                  <a:cubicBezTo>
                    <a:pt x="2" y="5"/>
                    <a:pt x="1" y="3"/>
                    <a:pt x="0" y="2"/>
                  </a:cubicBezTo>
                  <a:cubicBezTo>
                    <a:pt x="1" y="2"/>
                    <a:pt x="1" y="1"/>
                    <a:pt x="1" y="0"/>
                  </a:cubicBezTo>
                  <a:close/>
                </a:path>
              </a:pathLst>
            </a:custGeom>
            <a:solidFill>
              <a:srgbClr val="FF99CC">
                <a:alpha val="9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41"/>
            <p:cNvSpPr>
              <a:spLocks/>
            </p:cNvSpPr>
            <p:nvPr userDrawn="1"/>
          </p:nvSpPr>
          <p:spPr bwMode="auto">
            <a:xfrm>
              <a:off x="2572" y="383"/>
              <a:ext cx="373" cy="174"/>
            </a:xfrm>
            <a:custGeom>
              <a:avLst/>
              <a:gdLst>
                <a:gd name="T0" fmla="*/ 0 w 194"/>
                <a:gd name="T1" fmla="*/ 4 h 85"/>
                <a:gd name="T2" fmla="*/ 11 w 194"/>
                <a:gd name="T3" fmla="*/ 5 h 85"/>
                <a:gd name="T4" fmla="*/ 32 w 194"/>
                <a:gd name="T5" fmla="*/ 26 h 85"/>
                <a:gd name="T6" fmla="*/ 34 w 194"/>
                <a:gd name="T7" fmla="*/ 30 h 85"/>
                <a:gd name="T8" fmla="*/ 84 w 194"/>
                <a:gd name="T9" fmla="*/ 61 h 85"/>
                <a:gd name="T10" fmla="*/ 174 w 194"/>
                <a:gd name="T11" fmla="*/ 60 h 85"/>
                <a:gd name="T12" fmla="*/ 187 w 194"/>
                <a:gd name="T13" fmla="*/ 60 h 85"/>
                <a:gd name="T14" fmla="*/ 194 w 194"/>
                <a:gd name="T15" fmla="*/ 63 h 85"/>
                <a:gd name="T16" fmla="*/ 179 w 194"/>
                <a:gd name="T17" fmla="*/ 68 h 85"/>
                <a:gd name="T18" fmla="*/ 165 w 194"/>
                <a:gd name="T19" fmla="*/ 69 h 85"/>
                <a:gd name="T20" fmla="*/ 149 w 194"/>
                <a:gd name="T21" fmla="*/ 72 h 85"/>
                <a:gd name="T22" fmla="*/ 101 w 194"/>
                <a:gd name="T23" fmla="*/ 84 h 85"/>
                <a:gd name="T24" fmla="*/ 86 w 194"/>
                <a:gd name="T25" fmla="*/ 81 h 85"/>
                <a:gd name="T26" fmla="*/ 73 w 194"/>
                <a:gd name="T27" fmla="*/ 76 h 85"/>
                <a:gd name="T28" fmla="*/ 47 w 194"/>
                <a:gd name="T29" fmla="*/ 67 h 85"/>
                <a:gd name="T30" fmla="*/ 33 w 194"/>
                <a:gd name="T31" fmla="*/ 59 h 85"/>
                <a:gd name="T32" fmla="*/ 29 w 194"/>
                <a:gd name="T33" fmla="*/ 52 h 85"/>
                <a:gd name="T34" fmla="*/ 10 w 194"/>
                <a:gd name="T35" fmla="*/ 14 h 85"/>
                <a:gd name="T36" fmla="*/ 0 w 194"/>
                <a:gd name="T3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4" h="85">
                  <a:moveTo>
                    <a:pt x="0" y="4"/>
                  </a:moveTo>
                  <a:cubicBezTo>
                    <a:pt x="6" y="0"/>
                    <a:pt x="9" y="3"/>
                    <a:pt x="11" y="5"/>
                  </a:cubicBezTo>
                  <a:cubicBezTo>
                    <a:pt x="19" y="11"/>
                    <a:pt x="27" y="17"/>
                    <a:pt x="32" y="26"/>
                  </a:cubicBezTo>
                  <a:cubicBezTo>
                    <a:pt x="33" y="28"/>
                    <a:pt x="34" y="29"/>
                    <a:pt x="34" y="30"/>
                  </a:cubicBezTo>
                  <a:cubicBezTo>
                    <a:pt x="44" y="52"/>
                    <a:pt x="63" y="60"/>
                    <a:pt x="84" y="61"/>
                  </a:cubicBezTo>
                  <a:cubicBezTo>
                    <a:pt x="114" y="62"/>
                    <a:pt x="144" y="60"/>
                    <a:pt x="174" y="60"/>
                  </a:cubicBezTo>
                  <a:cubicBezTo>
                    <a:pt x="178" y="60"/>
                    <a:pt x="183" y="60"/>
                    <a:pt x="187" y="60"/>
                  </a:cubicBezTo>
                  <a:cubicBezTo>
                    <a:pt x="189" y="60"/>
                    <a:pt x="190" y="61"/>
                    <a:pt x="194" y="63"/>
                  </a:cubicBezTo>
                  <a:cubicBezTo>
                    <a:pt x="187" y="65"/>
                    <a:pt x="182" y="65"/>
                    <a:pt x="179" y="68"/>
                  </a:cubicBezTo>
                  <a:cubicBezTo>
                    <a:pt x="174" y="71"/>
                    <a:pt x="170" y="70"/>
                    <a:pt x="165" y="69"/>
                  </a:cubicBezTo>
                  <a:cubicBezTo>
                    <a:pt x="160" y="69"/>
                    <a:pt x="154" y="71"/>
                    <a:pt x="149" y="72"/>
                  </a:cubicBezTo>
                  <a:cubicBezTo>
                    <a:pt x="133" y="76"/>
                    <a:pt x="117" y="79"/>
                    <a:pt x="101" y="84"/>
                  </a:cubicBezTo>
                  <a:cubicBezTo>
                    <a:pt x="95" y="85"/>
                    <a:pt x="90" y="85"/>
                    <a:pt x="86" y="81"/>
                  </a:cubicBezTo>
                  <a:cubicBezTo>
                    <a:pt x="82" y="77"/>
                    <a:pt x="78" y="75"/>
                    <a:pt x="73" y="76"/>
                  </a:cubicBezTo>
                  <a:cubicBezTo>
                    <a:pt x="63" y="78"/>
                    <a:pt x="54" y="75"/>
                    <a:pt x="47" y="67"/>
                  </a:cubicBezTo>
                  <a:cubicBezTo>
                    <a:pt x="43" y="63"/>
                    <a:pt x="39" y="59"/>
                    <a:pt x="33" y="59"/>
                  </a:cubicBezTo>
                  <a:cubicBezTo>
                    <a:pt x="30" y="58"/>
                    <a:pt x="29" y="56"/>
                    <a:pt x="29" y="52"/>
                  </a:cubicBezTo>
                  <a:cubicBezTo>
                    <a:pt x="26" y="38"/>
                    <a:pt x="21" y="25"/>
                    <a:pt x="10" y="14"/>
                  </a:cubicBezTo>
                  <a:cubicBezTo>
                    <a:pt x="7" y="11"/>
                    <a:pt x="4" y="8"/>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8" name="Freeform 42"/>
            <p:cNvSpPr>
              <a:spLocks/>
            </p:cNvSpPr>
            <p:nvPr userDrawn="1"/>
          </p:nvSpPr>
          <p:spPr bwMode="auto">
            <a:xfrm>
              <a:off x="1533" y="2732"/>
              <a:ext cx="172" cy="133"/>
            </a:xfrm>
            <a:custGeom>
              <a:avLst/>
              <a:gdLst>
                <a:gd name="T0" fmla="*/ 89 w 89"/>
                <a:gd name="T1" fmla="*/ 43 h 65"/>
                <a:gd name="T2" fmla="*/ 71 w 89"/>
                <a:gd name="T3" fmla="*/ 59 h 65"/>
                <a:gd name="T4" fmla="*/ 46 w 89"/>
                <a:gd name="T5" fmla="*/ 61 h 65"/>
                <a:gd name="T6" fmla="*/ 38 w 89"/>
                <a:gd name="T7" fmla="*/ 57 h 65"/>
                <a:gd name="T8" fmla="*/ 2 w 89"/>
                <a:gd name="T9" fmla="*/ 8 h 65"/>
                <a:gd name="T10" fmla="*/ 0 w 89"/>
                <a:gd name="T11" fmla="*/ 2 h 65"/>
                <a:gd name="T12" fmla="*/ 0 w 89"/>
                <a:gd name="T13" fmla="*/ 0 h 65"/>
                <a:gd name="T14" fmla="*/ 39 w 89"/>
                <a:gd name="T15" fmla="*/ 23 h 65"/>
                <a:gd name="T16" fmla="*/ 65 w 89"/>
                <a:gd name="T17" fmla="*/ 24 h 65"/>
                <a:gd name="T18" fmla="*/ 78 w 89"/>
                <a:gd name="T19" fmla="*/ 33 h 65"/>
                <a:gd name="T20" fmla="*/ 89 w 89"/>
                <a:gd name="T21" fmla="*/ 4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65">
                  <a:moveTo>
                    <a:pt x="89" y="43"/>
                  </a:moveTo>
                  <a:cubicBezTo>
                    <a:pt x="83" y="49"/>
                    <a:pt x="77" y="54"/>
                    <a:pt x="71" y="59"/>
                  </a:cubicBezTo>
                  <a:cubicBezTo>
                    <a:pt x="63" y="65"/>
                    <a:pt x="54" y="65"/>
                    <a:pt x="46" y="61"/>
                  </a:cubicBezTo>
                  <a:cubicBezTo>
                    <a:pt x="43" y="60"/>
                    <a:pt x="40" y="59"/>
                    <a:pt x="38" y="57"/>
                  </a:cubicBezTo>
                  <a:cubicBezTo>
                    <a:pt x="23" y="43"/>
                    <a:pt x="9" y="28"/>
                    <a:pt x="2" y="8"/>
                  </a:cubicBezTo>
                  <a:cubicBezTo>
                    <a:pt x="2" y="6"/>
                    <a:pt x="1" y="4"/>
                    <a:pt x="0" y="2"/>
                  </a:cubicBezTo>
                  <a:cubicBezTo>
                    <a:pt x="0" y="1"/>
                    <a:pt x="0" y="1"/>
                    <a:pt x="0" y="0"/>
                  </a:cubicBezTo>
                  <a:cubicBezTo>
                    <a:pt x="11" y="12"/>
                    <a:pt x="25" y="18"/>
                    <a:pt x="39" y="23"/>
                  </a:cubicBezTo>
                  <a:cubicBezTo>
                    <a:pt x="48" y="26"/>
                    <a:pt x="56" y="27"/>
                    <a:pt x="65" y="24"/>
                  </a:cubicBezTo>
                  <a:cubicBezTo>
                    <a:pt x="76" y="21"/>
                    <a:pt x="76" y="22"/>
                    <a:pt x="78" y="33"/>
                  </a:cubicBezTo>
                  <a:cubicBezTo>
                    <a:pt x="80" y="40"/>
                    <a:pt x="80" y="41"/>
                    <a:pt x="89"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97559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plus(in)">
                                      <p:cBhvr>
                                        <p:cTn id="7" dur="2000"/>
                                        <p:tgtEl>
                                          <p:spTgt spid="46"/>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37" name="Rectangle 36"/>
          <p:cNvSpPr/>
          <p:nvPr userDrawn="1"/>
        </p:nvSpPr>
        <p:spPr>
          <a:xfrm>
            <a:off x="40640" y="20320"/>
            <a:ext cx="9062720" cy="6817360"/>
          </a:xfrm>
          <a:prstGeom prst="rect">
            <a:avLst/>
          </a:prstGeom>
          <a:noFill/>
          <a:ln w="1111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35"/>
          <p:cNvGrpSpPr/>
          <p:nvPr userDrawn="1"/>
        </p:nvGrpSpPr>
        <p:grpSpPr>
          <a:xfrm>
            <a:off x="2392864" y="-33419"/>
            <a:ext cx="6751136" cy="2526315"/>
            <a:chOff x="2058987" y="-20161"/>
            <a:chExt cx="6870700" cy="3135313"/>
          </a:xfrm>
        </p:grpSpPr>
        <p:sp>
          <p:nvSpPr>
            <p:cNvPr id="27" name="Freeform 26"/>
            <p:cNvSpPr>
              <a:spLocks/>
            </p:cNvSpPr>
            <p:nvPr userDrawn="1"/>
          </p:nvSpPr>
          <p:spPr bwMode="auto">
            <a:xfrm>
              <a:off x="6602412" y="1129189"/>
              <a:ext cx="2327275" cy="1171575"/>
            </a:xfrm>
            <a:custGeom>
              <a:avLst/>
              <a:gdLst>
                <a:gd name="T0" fmla="*/ 762 w 762"/>
                <a:gd name="T1" fmla="*/ 229 h 361"/>
                <a:gd name="T2" fmla="*/ 740 w 762"/>
                <a:gd name="T3" fmla="*/ 228 h 361"/>
                <a:gd name="T4" fmla="*/ 678 w 762"/>
                <a:gd name="T5" fmla="*/ 218 h 361"/>
                <a:gd name="T6" fmla="*/ 632 w 762"/>
                <a:gd name="T7" fmla="*/ 243 h 361"/>
                <a:gd name="T8" fmla="*/ 613 w 762"/>
                <a:gd name="T9" fmla="*/ 276 h 361"/>
                <a:gd name="T10" fmla="*/ 597 w 762"/>
                <a:gd name="T11" fmla="*/ 295 h 361"/>
                <a:gd name="T12" fmla="*/ 563 w 762"/>
                <a:gd name="T13" fmla="*/ 301 h 361"/>
                <a:gd name="T14" fmla="*/ 540 w 762"/>
                <a:gd name="T15" fmla="*/ 293 h 361"/>
                <a:gd name="T16" fmla="*/ 519 w 762"/>
                <a:gd name="T17" fmla="*/ 295 h 361"/>
                <a:gd name="T18" fmla="*/ 496 w 762"/>
                <a:gd name="T19" fmla="*/ 315 h 361"/>
                <a:gd name="T20" fmla="*/ 470 w 762"/>
                <a:gd name="T21" fmla="*/ 340 h 361"/>
                <a:gd name="T22" fmla="*/ 442 w 762"/>
                <a:gd name="T23" fmla="*/ 357 h 361"/>
                <a:gd name="T24" fmla="*/ 413 w 762"/>
                <a:gd name="T25" fmla="*/ 356 h 361"/>
                <a:gd name="T26" fmla="*/ 390 w 762"/>
                <a:gd name="T27" fmla="*/ 344 h 361"/>
                <a:gd name="T28" fmla="*/ 360 w 762"/>
                <a:gd name="T29" fmla="*/ 336 h 361"/>
                <a:gd name="T30" fmla="*/ 332 w 762"/>
                <a:gd name="T31" fmla="*/ 337 h 361"/>
                <a:gd name="T32" fmla="*/ 312 w 762"/>
                <a:gd name="T33" fmla="*/ 336 h 361"/>
                <a:gd name="T34" fmla="*/ 275 w 762"/>
                <a:gd name="T35" fmla="*/ 319 h 361"/>
                <a:gd name="T36" fmla="*/ 178 w 762"/>
                <a:gd name="T37" fmla="*/ 215 h 361"/>
                <a:gd name="T38" fmla="*/ 76 w 762"/>
                <a:gd name="T39" fmla="*/ 95 h 361"/>
                <a:gd name="T40" fmla="*/ 19 w 762"/>
                <a:gd name="T41" fmla="*/ 37 h 361"/>
                <a:gd name="T42" fmla="*/ 5 w 762"/>
                <a:gd name="T43" fmla="*/ 24 h 361"/>
                <a:gd name="T44" fmla="*/ 3 w 762"/>
                <a:gd name="T45" fmla="*/ 7 h 361"/>
                <a:gd name="T46" fmla="*/ 17 w 762"/>
                <a:gd name="T47" fmla="*/ 1 h 361"/>
                <a:gd name="T48" fmla="*/ 32 w 762"/>
                <a:gd name="T49" fmla="*/ 4 h 361"/>
                <a:gd name="T50" fmla="*/ 105 w 762"/>
                <a:gd name="T51" fmla="*/ 39 h 361"/>
                <a:gd name="T52" fmla="*/ 182 w 762"/>
                <a:gd name="T53" fmla="*/ 84 h 361"/>
                <a:gd name="T54" fmla="*/ 246 w 762"/>
                <a:gd name="T55" fmla="*/ 111 h 361"/>
                <a:gd name="T56" fmla="*/ 335 w 762"/>
                <a:gd name="T57" fmla="*/ 114 h 361"/>
                <a:gd name="T58" fmla="*/ 449 w 762"/>
                <a:gd name="T59" fmla="*/ 92 h 361"/>
                <a:gd name="T60" fmla="*/ 501 w 762"/>
                <a:gd name="T61" fmla="*/ 87 h 361"/>
                <a:gd name="T62" fmla="*/ 570 w 762"/>
                <a:gd name="T63" fmla="*/ 103 h 361"/>
                <a:gd name="T64" fmla="*/ 701 w 762"/>
                <a:gd name="T65" fmla="*/ 167 h 361"/>
                <a:gd name="T66" fmla="*/ 755 w 762"/>
                <a:gd name="T67" fmla="*/ 198 h 361"/>
                <a:gd name="T68" fmla="*/ 762 w 762"/>
                <a:gd name="T69" fmla="*/ 202 h 361"/>
                <a:gd name="T70" fmla="*/ 762 w 762"/>
                <a:gd name="T71" fmla="*/ 22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2" h="361">
                  <a:moveTo>
                    <a:pt x="762" y="229"/>
                  </a:moveTo>
                  <a:cubicBezTo>
                    <a:pt x="754" y="229"/>
                    <a:pt x="747" y="229"/>
                    <a:pt x="740" y="228"/>
                  </a:cubicBezTo>
                  <a:cubicBezTo>
                    <a:pt x="719" y="225"/>
                    <a:pt x="699" y="222"/>
                    <a:pt x="678" y="218"/>
                  </a:cubicBezTo>
                  <a:cubicBezTo>
                    <a:pt x="656" y="215"/>
                    <a:pt x="641" y="223"/>
                    <a:pt x="632" y="243"/>
                  </a:cubicBezTo>
                  <a:cubicBezTo>
                    <a:pt x="626" y="254"/>
                    <a:pt x="620" y="265"/>
                    <a:pt x="613" y="276"/>
                  </a:cubicBezTo>
                  <a:cubicBezTo>
                    <a:pt x="609" y="283"/>
                    <a:pt x="603" y="289"/>
                    <a:pt x="597" y="295"/>
                  </a:cubicBezTo>
                  <a:cubicBezTo>
                    <a:pt x="587" y="303"/>
                    <a:pt x="575" y="305"/>
                    <a:pt x="563" y="301"/>
                  </a:cubicBezTo>
                  <a:cubicBezTo>
                    <a:pt x="555" y="298"/>
                    <a:pt x="548" y="296"/>
                    <a:pt x="540" y="293"/>
                  </a:cubicBezTo>
                  <a:cubicBezTo>
                    <a:pt x="532" y="290"/>
                    <a:pt x="526" y="290"/>
                    <a:pt x="519" y="295"/>
                  </a:cubicBezTo>
                  <a:cubicBezTo>
                    <a:pt x="511" y="301"/>
                    <a:pt x="503" y="308"/>
                    <a:pt x="496" y="315"/>
                  </a:cubicBezTo>
                  <a:cubicBezTo>
                    <a:pt x="487" y="323"/>
                    <a:pt x="479" y="332"/>
                    <a:pt x="470" y="340"/>
                  </a:cubicBezTo>
                  <a:cubicBezTo>
                    <a:pt x="462" y="347"/>
                    <a:pt x="452" y="353"/>
                    <a:pt x="442" y="357"/>
                  </a:cubicBezTo>
                  <a:cubicBezTo>
                    <a:pt x="432" y="360"/>
                    <a:pt x="423" y="361"/>
                    <a:pt x="413" y="356"/>
                  </a:cubicBezTo>
                  <a:cubicBezTo>
                    <a:pt x="405" y="353"/>
                    <a:pt x="397" y="349"/>
                    <a:pt x="390" y="344"/>
                  </a:cubicBezTo>
                  <a:cubicBezTo>
                    <a:pt x="380" y="338"/>
                    <a:pt x="370" y="336"/>
                    <a:pt x="360" y="336"/>
                  </a:cubicBezTo>
                  <a:cubicBezTo>
                    <a:pt x="350" y="336"/>
                    <a:pt x="341" y="337"/>
                    <a:pt x="332" y="337"/>
                  </a:cubicBezTo>
                  <a:cubicBezTo>
                    <a:pt x="325" y="337"/>
                    <a:pt x="319" y="337"/>
                    <a:pt x="312" y="336"/>
                  </a:cubicBezTo>
                  <a:cubicBezTo>
                    <a:pt x="298" y="335"/>
                    <a:pt x="285" y="329"/>
                    <a:pt x="275" y="319"/>
                  </a:cubicBezTo>
                  <a:cubicBezTo>
                    <a:pt x="240" y="286"/>
                    <a:pt x="209" y="251"/>
                    <a:pt x="178" y="215"/>
                  </a:cubicBezTo>
                  <a:cubicBezTo>
                    <a:pt x="144" y="175"/>
                    <a:pt x="111" y="134"/>
                    <a:pt x="76" y="95"/>
                  </a:cubicBezTo>
                  <a:cubicBezTo>
                    <a:pt x="58" y="75"/>
                    <a:pt x="38" y="57"/>
                    <a:pt x="19" y="37"/>
                  </a:cubicBezTo>
                  <a:cubicBezTo>
                    <a:pt x="14" y="33"/>
                    <a:pt x="9" y="29"/>
                    <a:pt x="5" y="24"/>
                  </a:cubicBezTo>
                  <a:cubicBezTo>
                    <a:pt x="1" y="19"/>
                    <a:pt x="0" y="13"/>
                    <a:pt x="3" y="7"/>
                  </a:cubicBezTo>
                  <a:cubicBezTo>
                    <a:pt x="6" y="2"/>
                    <a:pt x="12" y="0"/>
                    <a:pt x="17" y="1"/>
                  </a:cubicBezTo>
                  <a:cubicBezTo>
                    <a:pt x="22" y="1"/>
                    <a:pt x="27" y="2"/>
                    <a:pt x="32" y="4"/>
                  </a:cubicBezTo>
                  <a:cubicBezTo>
                    <a:pt x="58" y="12"/>
                    <a:pt x="82" y="26"/>
                    <a:pt x="105" y="39"/>
                  </a:cubicBezTo>
                  <a:cubicBezTo>
                    <a:pt x="131" y="54"/>
                    <a:pt x="156" y="69"/>
                    <a:pt x="182" y="84"/>
                  </a:cubicBezTo>
                  <a:cubicBezTo>
                    <a:pt x="202" y="95"/>
                    <a:pt x="224" y="104"/>
                    <a:pt x="246" y="111"/>
                  </a:cubicBezTo>
                  <a:cubicBezTo>
                    <a:pt x="276" y="119"/>
                    <a:pt x="306" y="119"/>
                    <a:pt x="335" y="114"/>
                  </a:cubicBezTo>
                  <a:cubicBezTo>
                    <a:pt x="373" y="107"/>
                    <a:pt x="411" y="99"/>
                    <a:pt x="449" y="92"/>
                  </a:cubicBezTo>
                  <a:cubicBezTo>
                    <a:pt x="466" y="89"/>
                    <a:pt x="483" y="87"/>
                    <a:pt x="501" y="87"/>
                  </a:cubicBezTo>
                  <a:cubicBezTo>
                    <a:pt x="525" y="87"/>
                    <a:pt x="548" y="94"/>
                    <a:pt x="570" y="103"/>
                  </a:cubicBezTo>
                  <a:cubicBezTo>
                    <a:pt x="616" y="120"/>
                    <a:pt x="659" y="144"/>
                    <a:pt x="701" y="167"/>
                  </a:cubicBezTo>
                  <a:cubicBezTo>
                    <a:pt x="719" y="178"/>
                    <a:pt x="737" y="188"/>
                    <a:pt x="755" y="198"/>
                  </a:cubicBezTo>
                  <a:cubicBezTo>
                    <a:pt x="757" y="200"/>
                    <a:pt x="760" y="201"/>
                    <a:pt x="762" y="202"/>
                  </a:cubicBezTo>
                  <a:cubicBezTo>
                    <a:pt x="762" y="211"/>
                    <a:pt x="762" y="220"/>
                    <a:pt x="762" y="229"/>
                  </a:cubicBezTo>
                  <a:close/>
                </a:path>
              </a:pathLst>
            </a:custGeom>
            <a:solidFill>
              <a:srgbClr val="FFCCCC">
                <a:alpha val="8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9"/>
            <p:cNvSpPr>
              <a:spLocks/>
            </p:cNvSpPr>
            <p:nvPr userDrawn="1"/>
          </p:nvSpPr>
          <p:spPr bwMode="auto">
            <a:xfrm>
              <a:off x="5791199" y="2338864"/>
              <a:ext cx="1330325" cy="769938"/>
            </a:xfrm>
            <a:custGeom>
              <a:avLst/>
              <a:gdLst>
                <a:gd name="T0" fmla="*/ 436 w 436"/>
                <a:gd name="T1" fmla="*/ 163 h 237"/>
                <a:gd name="T2" fmla="*/ 413 w 436"/>
                <a:gd name="T3" fmla="*/ 162 h 237"/>
                <a:gd name="T4" fmla="*/ 409 w 436"/>
                <a:gd name="T5" fmla="*/ 183 h 237"/>
                <a:gd name="T6" fmla="*/ 413 w 436"/>
                <a:gd name="T7" fmla="*/ 190 h 237"/>
                <a:gd name="T8" fmla="*/ 405 w 436"/>
                <a:gd name="T9" fmla="*/ 182 h 237"/>
                <a:gd name="T10" fmla="*/ 388 w 436"/>
                <a:gd name="T11" fmla="*/ 167 h 237"/>
                <a:gd name="T12" fmla="*/ 371 w 436"/>
                <a:gd name="T13" fmla="*/ 172 h 237"/>
                <a:gd name="T14" fmla="*/ 380 w 436"/>
                <a:gd name="T15" fmla="*/ 224 h 237"/>
                <a:gd name="T16" fmla="*/ 383 w 436"/>
                <a:gd name="T17" fmla="*/ 227 h 237"/>
                <a:gd name="T18" fmla="*/ 387 w 436"/>
                <a:gd name="T19" fmla="*/ 232 h 237"/>
                <a:gd name="T20" fmla="*/ 366 w 436"/>
                <a:gd name="T21" fmla="*/ 234 h 237"/>
                <a:gd name="T22" fmla="*/ 322 w 436"/>
                <a:gd name="T23" fmla="*/ 237 h 237"/>
                <a:gd name="T24" fmla="*/ 303 w 436"/>
                <a:gd name="T25" fmla="*/ 235 h 237"/>
                <a:gd name="T26" fmla="*/ 272 w 436"/>
                <a:gd name="T27" fmla="*/ 206 h 237"/>
                <a:gd name="T28" fmla="*/ 251 w 436"/>
                <a:gd name="T29" fmla="*/ 180 h 237"/>
                <a:gd name="T30" fmla="*/ 207 w 436"/>
                <a:gd name="T31" fmla="*/ 143 h 237"/>
                <a:gd name="T32" fmla="*/ 44 w 436"/>
                <a:gd name="T33" fmla="*/ 75 h 237"/>
                <a:gd name="T34" fmla="*/ 0 w 436"/>
                <a:gd name="T35" fmla="*/ 70 h 237"/>
                <a:gd name="T36" fmla="*/ 8 w 436"/>
                <a:gd name="T37" fmla="*/ 65 h 237"/>
                <a:gd name="T38" fmla="*/ 88 w 436"/>
                <a:gd name="T39" fmla="*/ 37 h 237"/>
                <a:gd name="T40" fmla="*/ 154 w 436"/>
                <a:gd name="T41" fmla="*/ 12 h 237"/>
                <a:gd name="T42" fmla="*/ 231 w 436"/>
                <a:gd name="T43" fmla="*/ 8 h 237"/>
                <a:gd name="T44" fmla="*/ 304 w 436"/>
                <a:gd name="T45" fmla="*/ 41 h 237"/>
                <a:gd name="T46" fmla="*/ 381 w 436"/>
                <a:gd name="T47" fmla="*/ 87 h 237"/>
                <a:gd name="T48" fmla="*/ 402 w 436"/>
                <a:gd name="T49" fmla="*/ 105 h 237"/>
                <a:gd name="T50" fmla="*/ 436 w 436"/>
                <a:gd name="T51" fmla="*/ 16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6" h="237">
                  <a:moveTo>
                    <a:pt x="436" y="163"/>
                  </a:moveTo>
                  <a:cubicBezTo>
                    <a:pt x="428" y="160"/>
                    <a:pt x="420" y="158"/>
                    <a:pt x="413" y="162"/>
                  </a:cubicBezTo>
                  <a:cubicBezTo>
                    <a:pt x="402" y="167"/>
                    <a:pt x="401" y="174"/>
                    <a:pt x="409" y="183"/>
                  </a:cubicBezTo>
                  <a:cubicBezTo>
                    <a:pt x="410" y="184"/>
                    <a:pt x="412" y="186"/>
                    <a:pt x="413" y="190"/>
                  </a:cubicBezTo>
                  <a:cubicBezTo>
                    <a:pt x="410" y="187"/>
                    <a:pt x="407" y="185"/>
                    <a:pt x="405" y="182"/>
                  </a:cubicBezTo>
                  <a:cubicBezTo>
                    <a:pt x="399" y="177"/>
                    <a:pt x="394" y="171"/>
                    <a:pt x="388" y="167"/>
                  </a:cubicBezTo>
                  <a:cubicBezTo>
                    <a:pt x="380" y="161"/>
                    <a:pt x="374" y="163"/>
                    <a:pt x="371" y="172"/>
                  </a:cubicBezTo>
                  <a:cubicBezTo>
                    <a:pt x="364" y="191"/>
                    <a:pt x="367" y="208"/>
                    <a:pt x="380" y="224"/>
                  </a:cubicBezTo>
                  <a:cubicBezTo>
                    <a:pt x="381" y="225"/>
                    <a:pt x="382" y="226"/>
                    <a:pt x="383" y="227"/>
                  </a:cubicBezTo>
                  <a:cubicBezTo>
                    <a:pt x="384" y="229"/>
                    <a:pt x="385" y="230"/>
                    <a:pt x="387" y="232"/>
                  </a:cubicBezTo>
                  <a:cubicBezTo>
                    <a:pt x="379" y="233"/>
                    <a:pt x="373" y="234"/>
                    <a:pt x="366" y="234"/>
                  </a:cubicBezTo>
                  <a:cubicBezTo>
                    <a:pt x="351" y="235"/>
                    <a:pt x="337" y="236"/>
                    <a:pt x="322" y="237"/>
                  </a:cubicBezTo>
                  <a:cubicBezTo>
                    <a:pt x="316" y="237"/>
                    <a:pt x="309" y="236"/>
                    <a:pt x="303" y="235"/>
                  </a:cubicBezTo>
                  <a:cubicBezTo>
                    <a:pt x="288" y="231"/>
                    <a:pt x="277" y="221"/>
                    <a:pt x="272" y="206"/>
                  </a:cubicBezTo>
                  <a:cubicBezTo>
                    <a:pt x="268" y="195"/>
                    <a:pt x="260" y="187"/>
                    <a:pt x="251" y="180"/>
                  </a:cubicBezTo>
                  <a:cubicBezTo>
                    <a:pt x="236" y="168"/>
                    <a:pt x="222" y="155"/>
                    <a:pt x="207" y="143"/>
                  </a:cubicBezTo>
                  <a:cubicBezTo>
                    <a:pt x="159" y="106"/>
                    <a:pt x="104" y="84"/>
                    <a:pt x="44" y="75"/>
                  </a:cubicBezTo>
                  <a:cubicBezTo>
                    <a:pt x="30" y="73"/>
                    <a:pt x="16" y="72"/>
                    <a:pt x="0" y="70"/>
                  </a:cubicBezTo>
                  <a:cubicBezTo>
                    <a:pt x="4" y="68"/>
                    <a:pt x="6" y="67"/>
                    <a:pt x="8" y="65"/>
                  </a:cubicBezTo>
                  <a:cubicBezTo>
                    <a:pt x="34" y="53"/>
                    <a:pt x="61" y="45"/>
                    <a:pt x="88" y="37"/>
                  </a:cubicBezTo>
                  <a:cubicBezTo>
                    <a:pt x="110" y="30"/>
                    <a:pt x="133" y="22"/>
                    <a:pt x="154" y="12"/>
                  </a:cubicBezTo>
                  <a:cubicBezTo>
                    <a:pt x="179" y="0"/>
                    <a:pt x="205" y="0"/>
                    <a:pt x="231" y="8"/>
                  </a:cubicBezTo>
                  <a:cubicBezTo>
                    <a:pt x="257" y="15"/>
                    <a:pt x="281" y="27"/>
                    <a:pt x="304" y="41"/>
                  </a:cubicBezTo>
                  <a:cubicBezTo>
                    <a:pt x="330" y="56"/>
                    <a:pt x="356" y="72"/>
                    <a:pt x="381" y="87"/>
                  </a:cubicBezTo>
                  <a:cubicBezTo>
                    <a:pt x="389" y="92"/>
                    <a:pt x="396" y="99"/>
                    <a:pt x="402" y="105"/>
                  </a:cubicBezTo>
                  <a:cubicBezTo>
                    <a:pt x="417" y="122"/>
                    <a:pt x="427" y="143"/>
                    <a:pt x="436" y="163"/>
                  </a:cubicBezTo>
                  <a:close/>
                </a:path>
              </a:pathLst>
            </a:custGeom>
            <a:solidFill>
              <a:srgbClr val="FF99CC">
                <a:alpha val="9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30"/>
            <p:cNvSpPr>
              <a:spLocks/>
            </p:cNvSpPr>
            <p:nvPr userDrawn="1"/>
          </p:nvSpPr>
          <p:spPr bwMode="auto">
            <a:xfrm>
              <a:off x="5262562" y="891064"/>
              <a:ext cx="488950" cy="1239838"/>
            </a:xfrm>
            <a:custGeom>
              <a:avLst/>
              <a:gdLst>
                <a:gd name="T0" fmla="*/ 115 w 160"/>
                <a:gd name="T1" fmla="*/ 0 h 382"/>
                <a:gd name="T2" fmla="*/ 107 w 160"/>
                <a:gd name="T3" fmla="*/ 16 h 382"/>
                <a:gd name="T4" fmla="*/ 116 w 160"/>
                <a:gd name="T5" fmla="*/ 41 h 382"/>
                <a:gd name="T6" fmla="*/ 142 w 160"/>
                <a:gd name="T7" fmla="*/ 55 h 382"/>
                <a:gd name="T8" fmla="*/ 158 w 160"/>
                <a:gd name="T9" fmla="*/ 78 h 382"/>
                <a:gd name="T10" fmla="*/ 154 w 160"/>
                <a:gd name="T11" fmla="*/ 98 h 382"/>
                <a:gd name="T12" fmla="*/ 139 w 160"/>
                <a:gd name="T13" fmla="*/ 114 h 382"/>
                <a:gd name="T14" fmla="*/ 131 w 160"/>
                <a:gd name="T15" fmla="*/ 145 h 382"/>
                <a:gd name="T16" fmla="*/ 127 w 160"/>
                <a:gd name="T17" fmla="*/ 163 h 382"/>
                <a:gd name="T18" fmla="*/ 114 w 160"/>
                <a:gd name="T19" fmla="*/ 179 h 382"/>
                <a:gd name="T20" fmla="*/ 77 w 160"/>
                <a:gd name="T21" fmla="*/ 252 h 382"/>
                <a:gd name="T22" fmla="*/ 71 w 160"/>
                <a:gd name="T23" fmla="*/ 281 h 382"/>
                <a:gd name="T24" fmla="*/ 70 w 160"/>
                <a:gd name="T25" fmla="*/ 310 h 382"/>
                <a:gd name="T26" fmla="*/ 75 w 160"/>
                <a:gd name="T27" fmla="*/ 326 h 382"/>
                <a:gd name="T28" fmla="*/ 100 w 160"/>
                <a:gd name="T29" fmla="*/ 382 h 382"/>
                <a:gd name="T30" fmla="*/ 93 w 160"/>
                <a:gd name="T31" fmla="*/ 378 h 382"/>
                <a:gd name="T32" fmla="*/ 24 w 160"/>
                <a:gd name="T33" fmla="*/ 288 h 382"/>
                <a:gd name="T34" fmla="*/ 1 w 160"/>
                <a:gd name="T35" fmla="*/ 183 h 382"/>
                <a:gd name="T36" fmla="*/ 3 w 160"/>
                <a:gd name="T37" fmla="*/ 114 h 382"/>
                <a:gd name="T38" fmla="*/ 65 w 160"/>
                <a:gd name="T39" fmla="*/ 16 h 382"/>
                <a:gd name="T40" fmla="*/ 105 w 160"/>
                <a:gd name="T41" fmla="*/ 2 h 382"/>
                <a:gd name="T42" fmla="*/ 115 w 160"/>
                <a:gd name="T43"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382">
                  <a:moveTo>
                    <a:pt x="115" y="0"/>
                  </a:moveTo>
                  <a:cubicBezTo>
                    <a:pt x="112" y="7"/>
                    <a:pt x="109" y="11"/>
                    <a:pt x="107" y="16"/>
                  </a:cubicBezTo>
                  <a:cubicBezTo>
                    <a:pt x="102" y="28"/>
                    <a:pt x="105" y="35"/>
                    <a:pt x="116" y="41"/>
                  </a:cubicBezTo>
                  <a:cubicBezTo>
                    <a:pt x="125" y="45"/>
                    <a:pt x="134" y="49"/>
                    <a:pt x="142" y="55"/>
                  </a:cubicBezTo>
                  <a:cubicBezTo>
                    <a:pt x="151" y="60"/>
                    <a:pt x="156" y="68"/>
                    <a:pt x="158" y="78"/>
                  </a:cubicBezTo>
                  <a:cubicBezTo>
                    <a:pt x="160" y="86"/>
                    <a:pt x="159" y="92"/>
                    <a:pt x="154" y="98"/>
                  </a:cubicBezTo>
                  <a:cubicBezTo>
                    <a:pt x="149" y="103"/>
                    <a:pt x="144" y="109"/>
                    <a:pt x="139" y="114"/>
                  </a:cubicBezTo>
                  <a:cubicBezTo>
                    <a:pt x="131" y="123"/>
                    <a:pt x="128" y="133"/>
                    <a:pt x="131" y="145"/>
                  </a:cubicBezTo>
                  <a:cubicBezTo>
                    <a:pt x="133" y="152"/>
                    <a:pt x="131" y="158"/>
                    <a:pt x="127" y="163"/>
                  </a:cubicBezTo>
                  <a:cubicBezTo>
                    <a:pt x="123" y="168"/>
                    <a:pt x="119" y="174"/>
                    <a:pt x="114" y="179"/>
                  </a:cubicBezTo>
                  <a:cubicBezTo>
                    <a:pt x="92" y="198"/>
                    <a:pt x="80" y="223"/>
                    <a:pt x="77" y="252"/>
                  </a:cubicBezTo>
                  <a:cubicBezTo>
                    <a:pt x="76" y="262"/>
                    <a:pt x="73" y="271"/>
                    <a:pt x="71" y="281"/>
                  </a:cubicBezTo>
                  <a:cubicBezTo>
                    <a:pt x="68" y="290"/>
                    <a:pt x="67" y="300"/>
                    <a:pt x="70" y="310"/>
                  </a:cubicBezTo>
                  <a:cubicBezTo>
                    <a:pt x="73" y="315"/>
                    <a:pt x="74" y="320"/>
                    <a:pt x="75" y="326"/>
                  </a:cubicBezTo>
                  <a:cubicBezTo>
                    <a:pt x="79" y="346"/>
                    <a:pt x="85" y="366"/>
                    <a:pt x="100" y="382"/>
                  </a:cubicBezTo>
                  <a:cubicBezTo>
                    <a:pt x="98" y="381"/>
                    <a:pt x="95" y="379"/>
                    <a:pt x="93" y="378"/>
                  </a:cubicBezTo>
                  <a:cubicBezTo>
                    <a:pt x="61" y="355"/>
                    <a:pt x="39" y="324"/>
                    <a:pt x="24" y="288"/>
                  </a:cubicBezTo>
                  <a:cubicBezTo>
                    <a:pt x="10" y="255"/>
                    <a:pt x="2" y="219"/>
                    <a:pt x="1" y="183"/>
                  </a:cubicBezTo>
                  <a:cubicBezTo>
                    <a:pt x="0" y="160"/>
                    <a:pt x="1" y="137"/>
                    <a:pt x="3" y="114"/>
                  </a:cubicBezTo>
                  <a:cubicBezTo>
                    <a:pt x="5" y="70"/>
                    <a:pt x="28" y="38"/>
                    <a:pt x="65" y="16"/>
                  </a:cubicBezTo>
                  <a:cubicBezTo>
                    <a:pt x="78" y="9"/>
                    <a:pt x="91" y="4"/>
                    <a:pt x="105" y="2"/>
                  </a:cubicBezTo>
                  <a:cubicBezTo>
                    <a:pt x="108" y="1"/>
                    <a:pt x="111" y="1"/>
                    <a:pt x="115" y="0"/>
                  </a:cubicBezTo>
                  <a:close/>
                </a:path>
              </a:pathLst>
            </a:custGeom>
            <a:solidFill>
              <a:srgbClr val="FF99CC">
                <a:alpha val="9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32"/>
            <p:cNvSpPr>
              <a:spLocks/>
            </p:cNvSpPr>
            <p:nvPr userDrawn="1"/>
          </p:nvSpPr>
          <p:spPr bwMode="auto">
            <a:xfrm>
              <a:off x="4138612" y="2176939"/>
              <a:ext cx="1184275" cy="938213"/>
            </a:xfrm>
            <a:custGeom>
              <a:avLst/>
              <a:gdLst>
                <a:gd name="T0" fmla="*/ 355 w 388"/>
                <a:gd name="T1" fmla="*/ 203 h 289"/>
                <a:gd name="T2" fmla="*/ 359 w 388"/>
                <a:gd name="T3" fmla="*/ 226 h 289"/>
                <a:gd name="T4" fmla="*/ 365 w 388"/>
                <a:gd name="T5" fmla="*/ 251 h 289"/>
                <a:gd name="T6" fmla="*/ 376 w 388"/>
                <a:gd name="T7" fmla="*/ 271 h 289"/>
                <a:gd name="T8" fmla="*/ 388 w 388"/>
                <a:gd name="T9" fmla="*/ 287 h 289"/>
                <a:gd name="T10" fmla="*/ 360 w 388"/>
                <a:gd name="T11" fmla="*/ 284 h 289"/>
                <a:gd name="T12" fmla="*/ 332 w 388"/>
                <a:gd name="T13" fmla="*/ 267 h 289"/>
                <a:gd name="T14" fmla="*/ 299 w 388"/>
                <a:gd name="T15" fmla="*/ 226 h 289"/>
                <a:gd name="T16" fmla="*/ 194 w 388"/>
                <a:gd name="T17" fmla="*/ 85 h 289"/>
                <a:gd name="T18" fmla="*/ 113 w 388"/>
                <a:gd name="T19" fmla="*/ 34 h 289"/>
                <a:gd name="T20" fmla="*/ 40 w 388"/>
                <a:gd name="T21" fmla="*/ 33 h 289"/>
                <a:gd name="T22" fmla="*/ 13 w 388"/>
                <a:gd name="T23" fmla="*/ 39 h 289"/>
                <a:gd name="T24" fmla="*/ 5 w 388"/>
                <a:gd name="T25" fmla="*/ 39 h 289"/>
                <a:gd name="T26" fmla="*/ 2 w 388"/>
                <a:gd name="T27" fmla="*/ 32 h 289"/>
                <a:gd name="T28" fmla="*/ 6 w 388"/>
                <a:gd name="T29" fmla="*/ 28 h 289"/>
                <a:gd name="T30" fmla="*/ 101 w 388"/>
                <a:gd name="T31" fmla="*/ 3 h 289"/>
                <a:gd name="T32" fmla="*/ 180 w 388"/>
                <a:gd name="T33" fmla="*/ 31 h 289"/>
                <a:gd name="T34" fmla="*/ 275 w 388"/>
                <a:gd name="T35" fmla="*/ 92 h 289"/>
                <a:gd name="T36" fmla="*/ 332 w 388"/>
                <a:gd name="T37" fmla="*/ 150 h 289"/>
                <a:gd name="T38" fmla="*/ 350 w 388"/>
                <a:gd name="T39" fmla="*/ 180 h 289"/>
                <a:gd name="T40" fmla="*/ 355 w 388"/>
                <a:gd name="T41" fmla="*/ 20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289">
                  <a:moveTo>
                    <a:pt x="355" y="203"/>
                  </a:moveTo>
                  <a:cubicBezTo>
                    <a:pt x="368" y="211"/>
                    <a:pt x="368" y="212"/>
                    <a:pt x="359" y="226"/>
                  </a:cubicBezTo>
                  <a:cubicBezTo>
                    <a:pt x="361" y="235"/>
                    <a:pt x="363" y="243"/>
                    <a:pt x="365" y="251"/>
                  </a:cubicBezTo>
                  <a:cubicBezTo>
                    <a:pt x="366" y="259"/>
                    <a:pt x="370" y="265"/>
                    <a:pt x="376" y="271"/>
                  </a:cubicBezTo>
                  <a:cubicBezTo>
                    <a:pt x="381" y="275"/>
                    <a:pt x="386" y="279"/>
                    <a:pt x="388" y="287"/>
                  </a:cubicBezTo>
                  <a:cubicBezTo>
                    <a:pt x="378" y="289"/>
                    <a:pt x="369" y="288"/>
                    <a:pt x="360" y="284"/>
                  </a:cubicBezTo>
                  <a:cubicBezTo>
                    <a:pt x="349" y="281"/>
                    <a:pt x="340" y="274"/>
                    <a:pt x="332" y="267"/>
                  </a:cubicBezTo>
                  <a:cubicBezTo>
                    <a:pt x="319" y="255"/>
                    <a:pt x="308" y="241"/>
                    <a:pt x="299" y="226"/>
                  </a:cubicBezTo>
                  <a:cubicBezTo>
                    <a:pt x="271" y="173"/>
                    <a:pt x="232" y="129"/>
                    <a:pt x="194" y="85"/>
                  </a:cubicBezTo>
                  <a:cubicBezTo>
                    <a:pt x="172" y="60"/>
                    <a:pt x="146" y="42"/>
                    <a:pt x="113" y="34"/>
                  </a:cubicBezTo>
                  <a:cubicBezTo>
                    <a:pt x="89" y="28"/>
                    <a:pt x="64" y="29"/>
                    <a:pt x="40" y="33"/>
                  </a:cubicBezTo>
                  <a:cubicBezTo>
                    <a:pt x="31" y="35"/>
                    <a:pt x="22" y="37"/>
                    <a:pt x="13" y="39"/>
                  </a:cubicBezTo>
                  <a:cubicBezTo>
                    <a:pt x="10" y="39"/>
                    <a:pt x="7" y="39"/>
                    <a:pt x="5" y="39"/>
                  </a:cubicBezTo>
                  <a:cubicBezTo>
                    <a:pt x="1" y="38"/>
                    <a:pt x="0" y="35"/>
                    <a:pt x="2" y="32"/>
                  </a:cubicBezTo>
                  <a:cubicBezTo>
                    <a:pt x="3" y="31"/>
                    <a:pt x="5" y="29"/>
                    <a:pt x="6" y="28"/>
                  </a:cubicBezTo>
                  <a:cubicBezTo>
                    <a:pt x="36" y="13"/>
                    <a:pt x="67" y="0"/>
                    <a:pt x="101" y="3"/>
                  </a:cubicBezTo>
                  <a:cubicBezTo>
                    <a:pt x="129" y="6"/>
                    <a:pt x="156" y="15"/>
                    <a:pt x="180" y="31"/>
                  </a:cubicBezTo>
                  <a:cubicBezTo>
                    <a:pt x="211" y="52"/>
                    <a:pt x="242" y="73"/>
                    <a:pt x="275" y="92"/>
                  </a:cubicBezTo>
                  <a:cubicBezTo>
                    <a:pt x="299" y="106"/>
                    <a:pt x="318" y="125"/>
                    <a:pt x="332" y="150"/>
                  </a:cubicBezTo>
                  <a:cubicBezTo>
                    <a:pt x="338" y="160"/>
                    <a:pt x="344" y="170"/>
                    <a:pt x="350" y="180"/>
                  </a:cubicBezTo>
                  <a:cubicBezTo>
                    <a:pt x="355" y="187"/>
                    <a:pt x="355" y="195"/>
                    <a:pt x="355" y="203"/>
                  </a:cubicBezTo>
                  <a:close/>
                </a:path>
              </a:pathLst>
            </a:custGeom>
            <a:solidFill>
              <a:srgbClr val="FFCCCC">
                <a:alpha val="8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34"/>
            <p:cNvSpPr>
              <a:spLocks/>
            </p:cNvSpPr>
            <p:nvPr userDrawn="1"/>
          </p:nvSpPr>
          <p:spPr bwMode="auto">
            <a:xfrm>
              <a:off x="2058987" y="-20161"/>
              <a:ext cx="347663" cy="557213"/>
            </a:xfrm>
            <a:custGeom>
              <a:avLst/>
              <a:gdLst>
                <a:gd name="T0" fmla="*/ 0 w 114"/>
                <a:gd name="T1" fmla="*/ 170 h 172"/>
                <a:gd name="T2" fmla="*/ 10 w 114"/>
                <a:gd name="T3" fmla="*/ 161 h 172"/>
                <a:gd name="T4" fmla="*/ 23 w 114"/>
                <a:gd name="T5" fmla="*/ 157 h 172"/>
                <a:gd name="T6" fmla="*/ 43 w 114"/>
                <a:gd name="T7" fmla="*/ 141 h 172"/>
                <a:gd name="T8" fmla="*/ 47 w 114"/>
                <a:gd name="T9" fmla="*/ 106 h 172"/>
                <a:gd name="T10" fmla="*/ 48 w 114"/>
                <a:gd name="T11" fmla="*/ 98 h 172"/>
                <a:gd name="T12" fmla="*/ 29 w 114"/>
                <a:gd name="T13" fmla="*/ 72 h 172"/>
                <a:gd name="T14" fmla="*/ 22 w 114"/>
                <a:gd name="T15" fmla="*/ 72 h 172"/>
                <a:gd name="T16" fmla="*/ 15 w 114"/>
                <a:gd name="T17" fmla="*/ 66 h 172"/>
                <a:gd name="T18" fmla="*/ 6 w 114"/>
                <a:gd name="T19" fmla="*/ 39 h 172"/>
                <a:gd name="T20" fmla="*/ 7 w 114"/>
                <a:gd name="T21" fmla="*/ 33 h 172"/>
                <a:gd name="T22" fmla="*/ 13 w 114"/>
                <a:gd name="T23" fmla="*/ 32 h 172"/>
                <a:gd name="T24" fmla="*/ 25 w 114"/>
                <a:gd name="T25" fmla="*/ 23 h 172"/>
                <a:gd name="T26" fmla="*/ 33 w 114"/>
                <a:gd name="T27" fmla="*/ 11 h 172"/>
                <a:gd name="T28" fmla="*/ 39 w 114"/>
                <a:gd name="T29" fmla="*/ 1 h 172"/>
                <a:gd name="T30" fmla="*/ 78 w 114"/>
                <a:gd name="T31" fmla="*/ 15 h 172"/>
                <a:gd name="T32" fmla="*/ 99 w 114"/>
                <a:gd name="T33" fmla="*/ 46 h 172"/>
                <a:gd name="T34" fmla="*/ 98 w 114"/>
                <a:gd name="T35" fmla="*/ 119 h 172"/>
                <a:gd name="T36" fmla="*/ 96 w 114"/>
                <a:gd name="T37" fmla="*/ 125 h 172"/>
                <a:gd name="T38" fmla="*/ 87 w 114"/>
                <a:gd name="T39" fmla="*/ 139 h 172"/>
                <a:gd name="T40" fmla="*/ 64 w 114"/>
                <a:gd name="T41" fmla="*/ 157 h 172"/>
                <a:gd name="T42" fmla="*/ 56 w 114"/>
                <a:gd name="T43" fmla="*/ 163 h 172"/>
                <a:gd name="T44" fmla="*/ 0 w 114"/>
                <a:gd name="T45" fmla="*/ 17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 h="172">
                  <a:moveTo>
                    <a:pt x="0" y="170"/>
                  </a:moveTo>
                  <a:cubicBezTo>
                    <a:pt x="4" y="167"/>
                    <a:pt x="7" y="163"/>
                    <a:pt x="10" y="161"/>
                  </a:cubicBezTo>
                  <a:cubicBezTo>
                    <a:pt x="14" y="159"/>
                    <a:pt x="19" y="157"/>
                    <a:pt x="23" y="157"/>
                  </a:cubicBezTo>
                  <a:cubicBezTo>
                    <a:pt x="33" y="156"/>
                    <a:pt x="41" y="151"/>
                    <a:pt x="43" y="141"/>
                  </a:cubicBezTo>
                  <a:cubicBezTo>
                    <a:pt x="47" y="130"/>
                    <a:pt x="51" y="118"/>
                    <a:pt x="47" y="106"/>
                  </a:cubicBezTo>
                  <a:cubicBezTo>
                    <a:pt x="46" y="104"/>
                    <a:pt x="47" y="101"/>
                    <a:pt x="48" y="98"/>
                  </a:cubicBezTo>
                  <a:cubicBezTo>
                    <a:pt x="52" y="85"/>
                    <a:pt x="43" y="72"/>
                    <a:pt x="29" y="72"/>
                  </a:cubicBezTo>
                  <a:cubicBezTo>
                    <a:pt x="27" y="72"/>
                    <a:pt x="24" y="72"/>
                    <a:pt x="22" y="72"/>
                  </a:cubicBezTo>
                  <a:cubicBezTo>
                    <a:pt x="19" y="70"/>
                    <a:pt x="16" y="69"/>
                    <a:pt x="15" y="66"/>
                  </a:cubicBezTo>
                  <a:cubicBezTo>
                    <a:pt x="11" y="57"/>
                    <a:pt x="9" y="48"/>
                    <a:pt x="6" y="39"/>
                  </a:cubicBezTo>
                  <a:cubicBezTo>
                    <a:pt x="6" y="37"/>
                    <a:pt x="7" y="35"/>
                    <a:pt x="7" y="33"/>
                  </a:cubicBezTo>
                  <a:cubicBezTo>
                    <a:pt x="9" y="33"/>
                    <a:pt x="11" y="32"/>
                    <a:pt x="13" y="32"/>
                  </a:cubicBezTo>
                  <a:cubicBezTo>
                    <a:pt x="19" y="32"/>
                    <a:pt x="23" y="29"/>
                    <a:pt x="25" y="23"/>
                  </a:cubicBezTo>
                  <a:cubicBezTo>
                    <a:pt x="26" y="18"/>
                    <a:pt x="28" y="14"/>
                    <a:pt x="33" y="11"/>
                  </a:cubicBezTo>
                  <a:cubicBezTo>
                    <a:pt x="35" y="9"/>
                    <a:pt x="36" y="5"/>
                    <a:pt x="39" y="1"/>
                  </a:cubicBezTo>
                  <a:cubicBezTo>
                    <a:pt x="53" y="0"/>
                    <a:pt x="67" y="4"/>
                    <a:pt x="78" y="15"/>
                  </a:cubicBezTo>
                  <a:cubicBezTo>
                    <a:pt x="87" y="24"/>
                    <a:pt x="92" y="36"/>
                    <a:pt x="99" y="46"/>
                  </a:cubicBezTo>
                  <a:cubicBezTo>
                    <a:pt x="114" y="71"/>
                    <a:pt x="110" y="95"/>
                    <a:pt x="98" y="119"/>
                  </a:cubicBezTo>
                  <a:cubicBezTo>
                    <a:pt x="97" y="121"/>
                    <a:pt x="96" y="123"/>
                    <a:pt x="96" y="125"/>
                  </a:cubicBezTo>
                  <a:cubicBezTo>
                    <a:pt x="97" y="133"/>
                    <a:pt x="93" y="136"/>
                    <a:pt x="87" y="139"/>
                  </a:cubicBezTo>
                  <a:cubicBezTo>
                    <a:pt x="78" y="143"/>
                    <a:pt x="70" y="148"/>
                    <a:pt x="64" y="157"/>
                  </a:cubicBezTo>
                  <a:cubicBezTo>
                    <a:pt x="63" y="160"/>
                    <a:pt x="59" y="162"/>
                    <a:pt x="56" y="163"/>
                  </a:cubicBezTo>
                  <a:cubicBezTo>
                    <a:pt x="38" y="170"/>
                    <a:pt x="20" y="172"/>
                    <a:pt x="0" y="170"/>
                  </a:cubicBezTo>
                  <a:close/>
                </a:path>
              </a:pathLst>
            </a:custGeom>
            <a:solidFill>
              <a:srgbClr val="FF99CC">
                <a:alpha val="9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35"/>
            <p:cNvSpPr>
              <a:spLocks/>
            </p:cNvSpPr>
            <p:nvPr userDrawn="1"/>
          </p:nvSpPr>
          <p:spPr bwMode="auto">
            <a:xfrm>
              <a:off x="3949699" y="1154589"/>
              <a:ext cx="436563" cy="376238"/>
            </a:xfrm>
            <a:custGeom>
              <a:avLst/>
              <a:gdLst>
                <a:gd name="T0" fmla="*/ 125 w 143"/>
                <a:gd name="T1" fmla="*/ 17 h 116"/>
                <a:gd name="T2" fmla="*/ 124 w 143"/>
                <a:gd name="T3" fmla="*/ 18 h 116"/>
                <a:gd name="T4" fmla="*/ 121 w 143"/>
                <a:gd name="T5" fmla="*/ 37 h 116"/>
                <a:gd name="T6" fmla="*/ 134 w 143"/>
                <a:gd name="T7" fmla="*/ 49 h 116"/>
                <a:gd name="T8" fmla="*/ 131 w 143"/>
                <a:gd name="T9" fmla="*/ 69 h 116"/>
                <a:gd name="T10" fmla="*/ 113 w 143"/>
                <a:gd name="T11" fmla="*/ 73 h 116"/>
                <a:gd name="T12" fmla="*/ 100 w 143"/>
                <a:gd name="T13" fmla="*/ 73 h 116"/>
                <a:gd name="T14" fmla="*/ 107 w 143"/>
                <a:gd name="T15" fmla="*/ 87 h 116"/>
                <a:gd name="T16" fmla="*/ 91 w 143"/>
                <a:gd name="T17" fmla="*/ 94 h 116"/>
                <a:gd name="T18" fmla="*/ 74 w 143"/>
                <a:gd name="T19" fmla="*/ 90 h 116"/>
                <a:gd name="T20" fmla="*/ 54 w 143"/>
                <a:gd name="T21" fmla="*/ 86 h 116"/>
                <a:gd name="T22" fmla="*/ 19 w 143"/>
                <a:gd name="T23" fmla="*/ 99 h 116"/>
                <a:gd name="T24" fmla="*/ 0 w 143"/>
                <a:gd name="T25" fmla="*/ 115 h 116"/>
                <a:gd name="T26" fmla="*/ 0 w 143"/>
                <a:gd name="T27" fmla="*/ 115 h 116"/>
                <a:gd name="T28" fmla="*/ 29 w 143"/>
                <a:gd name="T29" fmla="*/ 45 h 116"/>
                <a:gd name="T30" fmla="*/ 125 w 143"/>
                <a:gd name="T31"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16">
                  <a:moveTo>
                    <a:pt x="125" y="17"/>
                  </a:moveTo>
                  <a:cubicBezTo>
                    <a:pt x="125" y="18"/>
                    <a:pt x="125" y="18"/>
                    <a:pt x="124" y="18"/>
                  </a:cubicBezTo>
                  <a:cubicBezTo>
                    <a:pt x="114" y="24"/>
                    <a:pt x="113" y="28"/>
                    <a:pt x="121" y="37"/>
                  </a:cubicBezTo>
                  <a:cubicBezTo>
                    <a:pt x="125" y="41"/>
                    <a:pt x="130" y="44"/>
                    <a:pt x="134" y="49"/>
                  </a:cubicBezTo>
                  <a:cubicBezTo>
                    <a:pt x="143" y="56"/>
                    <a:pt x="142" y="65"/>
                    <a:pt x="131" y="69"/>
                  </a:cubicBezTo>
                  <a:cubicBezTo>
                    <a:pt x="125" y="72"/>
                    <a:pt x="119" y="72"/>
                    <a:pt x="113" y="73"/>
                  </a:cubicBezTo>
                  <a:cubicBezTo>
                    <a:pt x="109" y="73"/>
                    <a:pt x="105" y="73"/>
                    <a:pt x="100" y="73"/>
                  </a:cubicBezTo>
                  <a:cubicBezTo>
                    <a:pt x="103" y="79"/>
                    <a:pt x="105" y="83"/>
                    <a:pt x="107" y="87"/>
                  </a:cubicBezTo>
                  <a:cubicBezTo>
                    <a:pt x="94" y="79"/>
                    <a:pt x="94" y="82"/>
                    <a:pt x="91" y="94"/>
                  </a:cubicBezTo>
                  <a:cubicBezTo>
                    <a:pt x="85" y="96"/>
                    <a:pt x="79" y="96"/>
                    <a:pt x="74" y="90"/>
                  </a:cubicBezTo>
                  <a:cubicBezTo>
                    <a:pt x="68" y="83"/>
                    <a:pt x="61" y="83"/>
                    <a:pt x="54" y="86"/>
                  </a:cubicBezTo>
                  <a:cubicBezTo>
                    <a:pt x="42" y="90"/>
                    <a:pt x="30" y="94"/>
                    <a:pt x="19" y="99"/>
                  </a:cubicBezTo>
                  <a:cubicBezTo>
                    <a:pt x="12" y="103"/>
                    <a:pt x="6" y="110"/>
                    <a:pt x="0" y="115"/>
                  </a:cubicBezTo>
                  <a:cubicBezTo>
                    <a:pt x="1" y="116"/>
                    <a:pt x="0" y="115"/>
                    <a:pt x="0" y="115"/>
                  </a:cubicBezTo>
                  <a:cubicBezTo>
                    <a:pt x="10" y="92"/>
                    <a:pt x="17" y="67"/>
                    <a:pt x="29" y="45"/>
                  </a:cubicBezTo>
                  <a:cubicBezTo>
                    <a:pt x="48" y="10"/>
                    <a:pt x="87" y="0"/>
                    <a:pt x="125" y="17"/>
                  </a:cubicBezTo>
                  <a:close/>
                </a:path>
              </a:pathLst>
            </a:custGeom>
            <a:solidFill>
              <a:srgbClr val="FFCCCC">
                <a:alpha val="8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36"/>
            <p:cNvSpPr>
              <a:spLocks/>
            </p:cNvSpPr>
            <p:nvPr userDrawn="1"/>
          </p:nvSpPr>
          <p:spPr bwMode="auto">
            <a:xfrm>
              <a:off x="3301999" y="1881664"/>
              <a:ext cx="739775" cy="236538"/>
            </a:xfrm>
            <a:custGeom>
              <a:avLst/>
              <a:gdLst>
                <a:gd name="T0" fmla="*/ 73 w 242"/>
                <a:gd name="T1" fmla="*/ 73 h 73"/>
                <a:gd name="T2" fmla="*/ 72 w 242"/>
                <a:gd name="T3" fmla="*/ 51 h 73"/>
                <a:gd name="T4" fmla="*/ 66 w 242"/>
                <a:gd name="T5" fmla="*/ 60 h 73"/>
                <a:gd name="T6" fmla="*/ 62 w 242"/>
                <a:gd name="T7" fmla="*/ 59 h 73"/>
                <a:gd name="T8" fmla="*/ 41 w 242"/>
                <a:gd name="T9" fmla="*/ 55 h 73"/>
                <a:gd name="T10" fmla="*/ 6 w 242"/>
                <a:gd name="T11" fmla="*/ 67 h 73"/>
                <a:gd name="T12" fmla="*/ 0 w 242"/>
                <a:gd name="T13" fmla="*/ 67 h 73"/>
                <a:gd name="T14" fmla="*/ 0 w 242"/>
                <a:gd name="T15" fmla="*/ 65 h 73"/>
                <a:gd name="T16" fmla="*/ 44 w 242"/>
                <a:gd name="T17" fmla="*/ 25 h 73"/>
                <a:gd name="T18" fmla="*/ 66 w 242"/>
                <a:gd name="T19" fmla="*/ 7 h 73"/>
                <a:gd name="T20" fmla="*/ 89 w 242"/>
                <a:gd name="T21" fmla="*/ 0 h 73"/>
                <a:gd name="T22" fmla="*/ 168 w 242"/>
                <a:gd name="T23" fmla="*/ 23 h 73"/>
                <a:gd name="T24" fmla="*/ 185 w 242"/>
                <a:gd name="T25" fmla="*/ 34 h 73"/>
                <a:gd name="T26" fmla="*/ 220 w 242"/>
                <a:gd name="T27" fmla="*/ 46 h 73"/>
                <a:gd name="T28" fmla="*/ 233 w 242"/>
                <a:gd name="T29" fmla="*/ 47 h 73"/>
                <a:gd name="T30" fmla="*/ 242 w 242"/>
                <a:gd name="T31" fmla="*/ 49 h 73"/>
                <a:gd name="T32" fmla="*/ 242 w 242"/>
                <a:gd name="T33" fmla="*/ 51 h 73"/>
                <a:gd name="T34" fmla="*/ 237 w 242"/>
                <a:gd name="T35" fmla="*/ 54 h 73"/>
                <a:gd name="T36" fmla="*/ 185 w 242"/>
                <a:gd name="T37" fmla="*/ 51 h 73"/>
                <a:gd name="T38" fmla="*/ 162 w 242"/>
                <a:gd name="T39" fmla="*/ 43 h 73"/>
                <a:gd name="T40" fmla="*/ 79 w 242"/>
                <a:gd name="T41" fmla="*/ 67 h 73"/>
                <a:gd name="T42" fmla="*/ 73 w 242"/>
                <a:gd name="T43"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2" h="73">
                  <a:moveTo>
                    <a:pt x="73" y="73"/>
                  </a:moveTo>
                  <a:cubicBezTo>
                    <a:pt x="69" y="65"/>
                    <a:pt x="76" y="59"/>
                    <a:pt x="72" y="51"/>
                  </a:cubicBezTo>
                  <a:cubicBezTo>
                    <a:pt x="70" y="55"/>
                    <a:pt x="68" y="57"/>
                    <a:pt x="66" y="60"/>
                  </a:cubicBezTo>
                  <a:cubicBezTo>
                    <a:pt x="65" y="60"/>
                    <a:pt x="63" y="60"/>
                    <a:pt x="62" y="59"/>
                  </a:cubicBezTo>
                  <a:cubicBezTo>
                    <a:pt x="56" y="54"/>
                    <a:pt x="48" y="53"/>
                    <a:pt x="41" y="55"/>
                  </a:cubicBezTo>
                  <a:cubicBezTo>
                    <a:pt x="29" y="58"/>
                    <a:pt x="18" y="63"/>
                    <a:pt x="6" y="67"/>
                  </a:cubicBezTo>
                  <a:cubicBezTo>
                    <a:pt x="4" y="67"/>
                    <a:pt x="2" y="70"/>
                    <a:pt x="0" y="67"/>
                  </a:cubicBezTo>
                  <a:cubicBezTo>
                    <a:pt x="0" y="66"/>
                    <a:pt x="0" y="65"/>
                    <a:pt x="0" y="65"/>
                  </a:cubicBezTo>
                  <a:cubicBezTo>
                    <a:pt x="15" y="51"/>
                    <a:pt x="29" y="38"/>
                    <a:pt x="44" y="25"/>
                  </a:cubicBezTo>
                  <a:cubicBezTo>
                    <a:pt x="51" y="19"/>
                    <a:pt x="58" y="13"/>
                    <a:pt x="66" y="7"/>
                  </a:cubicBezTo>
                  <a:cubicBezTo>
                    <a:pt x="73" y="2"/>
                    <a:pt x="81" y="0"/>
                    <a:pt x="89" y="0"/>
                  </a:cubicBezTo>
                  <a:cubicBezTo>
                    <a:pt x="118" y="0"/>
                    <a:pt x="144" y="7"/>
                    <a:pt x="168" y="23"/>
                  </a:cubicBezTo>
                  <a:cubicBezTo>
                    <a:pt x="174" y="27"/>
                    <a:pt x="180" y="30"/>
                    <a:pt x="185" y="34"/>
                  </a:cubicBezTo>
                  <a:cubicBezTo>
                    <a:pt x="195" y="43"/>
                    <a:pt x="207" y="46"/>
                    <a:pt x="220" y="46"/>
                  </a:cubicBezTo>
                  <a:cubicBezTo>
                    <a:pt x="225" y="46"/>
                    <a:pt x="229" y="46"/>
                    <a:pt x="233" y="47"/>
                  </a:cubicBezTo>
                  <a:cubicBezTo>
                    <a:pt x="236" y="47"/>
                    <a:pt x="239" y="48"/>
                    <a:pt x="242" y="49"/>
                  </a:cubicBezTo>
                  <a:cubicBezTo>
                    <a:pt x="242" y="50"/>
                    <a:pt x="242" y="51"/>
                    <a:pt x="242" y="51"/>
                  </a:cubicBezTo>
                  <a:cubicBezTo>
                    <a:pt x="241" y="52"/>
                    <a:pt x="239" y="54"/>
                    <a:pt x="237" y="54"/>
                  </a:cubicBezTo>
                  <a:cubicBezTo>
                    <a:pt x="219" y="57"/>
                    <a:pt x="202" y="58"/>
                    <a:pt x="185" y="51"/>
                  </a:cubicBezTo>
                  <a:cubicBezTo>
                    <a:pt x="177" y="48"/>
                    <a:pt x="170" y="45"/>
                    <a:pt x="162" y="43"/>
                  </a:cubicBezTo>
                  <a:cubicBezTo>
                    <a:pt x="130" y="35"/>
                    <a:pt x="102" y="42"/>
                    <a:pt x="79" y="67"/>
                  </a:cubicBezTo>
                  <a:cubicBezTo>
                    <a:pt x="77" y="69"/>
                    <a:pt x="75" y="70"/>
                    <a:pt x="73" y="73"/>
                  </a:cubicBezTo>
                  <a:close/>
                </a:path>
              </a:pathLst>
            </a:custGeom>
            <a:solidFill>
              <a:srgbClr val="FFCCCC">
                <a:alpha val="8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7"/>
            <p:cNvSpPr>
              <a:spLocks/>
            </p:cNvSpPr>
            <p:nvPr userDrawn="1"/>
          </p:nvSpPr>
          <p:spPr bwMode="auto">
            <a:xfrm>
              <a:off x="2792412" y="1281589"/>
              <a:ext cx="503238" cy="271463"/>
            </a:xfrm>
            <a:custGeom>
              <a:avLst/>
              <a:gdLst>
                <a:gd name="T0" fmla="*/ 0 w 165"/>
                <a:gd name="T1" fmla="*/ 28 h 84"/>
                <a:gd name="T2" fmla="*/ 8 w 165"/>
                <a:gd name="T3" fmla="*/ 33 h 84"/>
                <a:gd name="T4" fmla="*/ 55 w 165"/>
                <a:gd name="T5" fmla="*/ 45 h 84"/>
                <a:gd name="T6" fmla="*/ 88 w 165"/>
                <a:gd name="T7" fmla="*/ 26 h 84"/>
                <a:gd name="T8" fmla="*/ 99 w 165"/>
                <a:gd name="T9" fmla="*/ 11 h 84"/>
                <a:gd name="T10" fmla="*/ 108 w 165"/>
                <a:gd name="T11" fmla="*/ 3 h 84"/>
                <a:gd name="T12" fmla="*/ 119 w 165"/>
                <a:gd name="T13" fmla="*/ 5 h 84"/>
                <a:gd name="T14" fmla="*/ 132 w 165"/>
                <a:gd name="T15" fmla="*/ 5 h 84"/>
                <a:gd name="T16" fmla="*/ 134 w 165"/>
                <a:gd name="T17" fmla="*/ 4 h 84"/>
                <a:gd name="T18" fmla="*/ 135 w 165"/>
                <a:gd name="T19" fmla="*/ 14 h 84"/>
                <a:gd name="T20" fmla="*/ 143 w 165"/>
                <a:gd name="T21" fmla="*/ 35 h 84"/>
                <a:gd name="T22" fmla="*/ 155 w 165"/>
                <a:gd name="T23" fmla="*/ 35 h 84"/>
                <a:gd name="T24" fmla="*/ 160 w 165"/>
                <a:gd name="T25" fmla="*/ 29 h 84"/>
                <a:gd name="T26" fmla="*/ 163 w 165"/>
                <a:gd name="T27" fmla="*/ 36 h 84"/>
                <a:gd name="T28" fmla="*/ 143 w 165"/>
                <a:gd name="T29" fmla="*/ 76 h 84"/>
                <a:gd name="T30" fmla="*/ 111 w 165"/>
                <a:gd name="T31" fmla="*/ 84 h 84"/>
                <a:gd name="T32" fmla="*/ 1 w 165"/>
                <a:gd name="T33" fmla="*/ 33 h 84"/>
                <a:gd name="T34" fmla="*/ 0 w 165"/>
                <a:gd name="T35" fmla="*/ 30 h 84"/>
                <a:gd name="T36" fmla="*/ 0 w 165"/>
                <a:gd name="T3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5" h="84">
                  <a:moveTo>
                    <a:pt x="0" y="28"/>
                  </a:moveTo>
                  <a:cubicBezTo>
                    <a:pt x="3" y="30"/>
                    <a:pt x="5" y="32"/>
                    <a:pt x="8" y="33"/>
                  </a:cubicBezTo>
                  <a:cubicBezTo>
                    <a:pt x="23" y="42"/>
                    <a:pt x="38" y="47"/>
                    <a:pt x="55" y="45"/>
                  </a:cubicBezTo>
                  <a:cubicBezTo>
                    <a:pt x="69" y="43"/>
                    <a:pt x="80" y="38"/>
                    <a:pt x="88" y="26"/>
                  </a:cubicBezTo>
                  <a:cubicBezTo>
                    <a:pt x="92" y="21"/>
                    <a:pt x="95" y="16"/>
                    <a:pt x="99" y="11"/>
                  </a:cubicBezTo>
                  <a:cubicBezTo>
                    <a:pt x="102" y="8"/>
                    <a:pt x="104" y="5"/>
                    <a:pt x="108" y="3"/>
                  </a:cubicBezTo>
                  <a:cubicBezTo>
                    <a:pt x="112" y="0"/>
                    <a:pt x="115" y="1"/>
                    <a:pt x="119" y="5"/>
                  </a:cubicBezTo>
                  <a:cubicBezTo>
                    <a:pt x="125" y="12"/>
                    <a:pt x="125" y="12"/>
                    <a:pt x="132" y="5"/>
                  </a:cubicBezTo>
                  <a:cubicBezTo>
                    <a:pt x="133" y="5"/>
                    <a:pt x="133" y="5"/>
                    <a:pt x="134" y="4"/>
                  </a:cubicBezTo>
                  <a:cubicBezTo>
                    <a:pt x="137" y="7"/>
                    <a:pt x="136" y="11"/>
                    <a:pt x="135" y="14"/>
                  </a:cubicBezTo>
                  <a:cubicBezTo>
                    <a:pt x="133" y="23"/>
                    <a:pt x="139" y="29"/>
                    <a:pt x="143" y="35"/>
                  </a:cubicBezTo>
                  <a:cubicBezTo>
                    <a:pt x="146" y="39"/>
                    <a:pt x="151" y="39"/>
                    <a:pt x="155" y="35"/>
                  </a:cubicBezTo>
                  <a:cubicBezTo>
                    <a:pt x="156" y="34"/>
                    <a:pt x="157" y="32"/>
                    <a:pt x="160" y="29"/>
                  </a:cubicBezTo>
                  <a:cubicBezTo>
                    <a:pt x="161" y="33"/>
                    <a:pt x="163" y="34"/>
                    <a:pt x="163" y="36"/>
                  </a:cubicBezTo>
                  <a:cubicBezTo>
                    <a:pt x="165" y="53"/>
                    <a:pt x="158" y="67"/>
                    <a:pt x="143" y="76"/>
                  </a:cubicBezTo>
                  <a:cubicBezTo>
                    <a:pt x="133" y="81"/>
                    <a:pt x="122" y="84"/>
                    <a:pt x="111" y="84"/>
                  </a:cubicBezTo>
                  <a:cubicBezTo>
                    <a:pt x="67" y="84"/>
                    <a:pt x="29" y="68"/>
                    <a:pt x="1" y="33"/>
                  </a:cubicBezTo>
                  <a:cubicBezTo>
                    <a:pt x="1" y="32"/>
                    <a:pt x="0" y="31"/>
                    <a:pt x="0" y="30"/>
                  </a:cubicBezTo>
                  <a:cubicBezTo>
                    <a:pt x="0" y="30"/>
                    <a:pt x="0" y="29"/>
                    <a:pt x="0" y="28"/>
                  </a:cubicBezTo>
                  <a:close/>
                </a:path>
              </a:pathLst>
            </a:custGeom>
            <a:solidFill>
              <a:srgbClr val="FF99CC">
                <a:alpha val="9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8"/>
            <p:cNvSpPr>
              <a:spLocks/>
            </p:cNvSpPr>
            <p:nvPr userDrawn="1"/>
          </p:nvSpPr>
          <p:spPr bwMode="auto">
            <a:xfrm>
              <a:off x="2501899" y="732314"/>
              <a:ext cx="482600" cy="288925"/>
            </a:xfrm>
            <a:custGeom>
              <a:avLst/>
              <a:gdLst>
                <a:gd name="T0" fmla="*/ 158 w 158"/>
                <a:gd name="T1" fmla="*/ 58 h 89"/>
                <a:gd name="T2" fmla="*/ 146 w 158"/>
                <a:gd name="T3" fmla="*/ 64 h 89"/>
                <a:gd name="T4" fmla="*/ 134 w 158"/>
                <a:gd name="T5" fmla="*/ 72 h 89"/>
                <a:gd name="T6" fmla="*/ 137 w 158"/>
                <a:gd name="T7" fmla="*/ 88 h 89"/>
                <a:gd name="T8" fmla="*/ 114 w 158"/>
                <a:gd name="T9" fmla="*/ 89 h 89"/>
                <a:gd name="T10" fmla="*/ 99 w 158"/>
                <a:gd name="T11" fmla="*/ 79 h 89"/>
                <a:gd name="T12" fmla="*/ 88 w 158"/>
                <a:gd name="T13" fmla="*/ 66 h 89"/>
                <a:gd name="T14" fmla="*/ 81 w 158"/>
                <a:gd name="T15" fmla="*/ 60 h 89"/>
                <a:gd name="T16" fmla="*/ 6 w 158"/>
                <a:gd name="T17" fmla="*/ 27 h 89"/>
                <a:gd name="T18" fmla="*/ 0 w 158"/>
                <a:gd name="T19" fmla="*/ 24 h 89"/>
                <a:gd name="T20" fmla="*/ 9 w 158"/>
                <a:gd name="T21" fmla="*/ 20 h 89"/>
                <a:gd name="T22" fmla="*/ 55 w 158"/>
                <a:gd name="T23" fmla="*/ 3 h 89"/>
                <a:gd name="T24" fmla="*/ 83 w 158"/>
                <a:gd name="T25" fmla="*/ 3 h 89"/>
                <a:gd name="T26" fmla="*/ 107 w 158"/>
                <a:gd name="T27" fmla="*/ 14 h 89"/>
                <a:gd name="T28" fmla="*/ 138 w 158"/>
                <a:gd name="T29" fmla="*/ 33 h 89"/>
                <a:gd name="T30" fmla="*/ 158 w 158"/>
                <a:gd name="T31" fmla="*/ 5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89">
                  <a:moveTo>
                    <a:pt x="158" y="58"/>
                  </a:moveTo>
                  <a:cubicBezTo>
                    <a:pt x="153" y="60"/>
                    <a:pt x="150" y="62"/>
                    <a:pt x="146" y="64"/>
                  </a:cubicBezTo>
                  <a:cubicBezTo>
                    <a:pt x="137" y="60"/>
                    <a:pt x="133" y="62"/>
                    <a:pt x="134" y="72"/>
                  </a:cubicBezTo>
                  <a:cubicBezTo>
                    <a:pt x="134" y="77"/>
                    <a:pt x="136" y="82"/>
                    <a:pt x="137" y="88"/>
                  </a:cubicBezTo>
                  <a:cubicBezTo>
                    <a:pt x="130" y="88"/>
                    <a:pt x="122" y="89"/>
                    <a:pt x="114" y="89"/>
                  </a:cubicBezTo>
                  <a:cubicBezTo>
                    <a:pt x="107" y="89"/>
                    <a:pt x="101" y="85"/>
                    <a:pt x="99" y="79"/>
                  </a:cubicBezTo>
                  <a:cubicBezTo>
                    <a:pt x="96" y="73"/>
                    <a:pt x="93" y="69"/>
                    <a:pt x="88" y="66"/>
                  </a:cubicBezTo>
                  <a:cubicBezTo>
                    <a:pt x="85" y="64"/>
                    <a:pt x="83" y="62"/>
                    <a:pt x="81" y="60"/>
                  </a:cubicBezTo>
                  <a:cubicBezTo>
                    <a:pt x="59" y="41"/>
                    <a:pt x="34" y="30"/>
                    <a:pt x="6" y="27"/>
                  </a:cubicBezTo>
                  <a:cubicBezTo>
                    <a:pt x="4" y="26"/>
                    <a:pt x="2" y="26"/>
                    <a:pt x="0" y="24"/>
                  </a:cubicBezTo>
                  <a:cubicBezTo>
                    <a:pt x="3" y="23"/>
                    <a:pt x="6" y="21"/>
                    <a:pt x="9" y="20"/>
                  </a:cubicBezTo>
                  <a:cubicBezTo>
                    <a:pt x="25" y="14"/>
                    <a:pt x="40" y="9"/>
                    <a:pt x="55" y="3"/>
                  </a:cubicBezTo>
                  <a:cubicBezTo>
                    <a:pt x="64" y="0"/>
                    <a:pt x="74" y="0"/>
                    <a:pt x="83" y="3"/>
                  </a:cubicBezTo>
                  <a:cubicBezTo>
                    <a:pt x="91" y="6"/>
                    <a:pt x="99" y="10"/>
                    <a:pt x="107" y="14"/>
                  </a:cubicBezTo>
                  <a:cubicBezTo>
                    <a:pt x="117" y="20"/>
                    <a:pt x="128" y="27"/>
                    <a:pt x="138" y="33"/>
                  </a:cubicBezTo>
                  <a:cubicBezTo>
                    <a:pt x="148" y="39"/>
                    <a:pt x="153" y="48"/>
                    <a:pt x="158" y="58"/>
                  </a:cubicBezTo>
                  <a:close/>
                </a:path>
              </a:pathLst>
            </a:custGeom>
            <a:solidFill>
              <a:srgbClr val="FFCCCC">
                <a:alpha val="8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Round Same Side Corner Rectangle 18"/>
          <p:cNvSpPr/>
          <p:nvPr userDrawn="1"/>
        </p:nvSpPr>
        <p:spPr>
          <a:xfrm flipV="1">
            <a:off x="2794000" y="0"/>
            <a:ext cx="6309360" cy="980728"/>
          </a:xfrm>
          <a:prstGeom prst="round2SameRect">
            <a:avLst/>
          </a:prstGeom>
          <a:blipFill>
            <a:blip r:embed="rId3" cstate="email">
              <a:extLst>
                <a:ext uri="{28A0092B-C50C-407E-A947-70E740481C1C}">
                  <a14:useLocalDpi xmlns:a14="http://schemas.microsoft.com/office/drawing/2010/main"/>
                </a:ext>
              </a:extLst>
            </a:blip>
            <a:srcRect/>
            <a:stretch>
              <a:fillRect/>
            </a:stretch>
          </a:blipFill>
          <a:ln w="50800" cmpd="thickThi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794000" y="137319"/>
            <a:ext cx="6309360" cy="706090"/>
          </a:xfrm>
        </p:spPr>
        <p:txBody>
          <a:bodyPr>
            <a:noAutofit/>
          </a:bodyPr>
          <a:lstStyle>
            <a:lvl1pPr algn="l">
              <a:defRPr sz="24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8AC248-DA39-4928-AAE1-739C71ED8637}" type="datetimeFigureOut">
              <a:rPr lang="en-GB" smtClean="0"/>
              <a:pPr/>
              <a:t>24/09/2015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453BC8-3B96-4585-BD0A-09842701B7AF}" type="slidenum">
              <a:rPr lang="en-GB" smtClean="0"/>
              <a:pPr/>
              <a:t>‹#›</a:t>
            </a:fld>
            <a:endParaRPr lang="en-GB"/>
          </a:p>
        </p:txBody>
      </p:sp>
    </p:spTree>
    <p:extLst>
      <p:ext uri="{BB962C8B-B14F-4D97-AF65-F5344CB8AC3E}">
        <p14:creationId xmlns:p14="http://schemas.microsoft.com/office/powerpoint/2010/main" val="102360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1000"/>
                                        <p:tgtEl>
                                          <p:spTgt spid="36"/>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7796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AC248-DA39-4928-AAE1-739C71ED8637}" type="datetimeFigureOut">
              <a:rPr lang="en-GB" smtClean="0"/>
              <a:pPr/>
              <a:t>24/09/2015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53BC8-3B96-4585-BD0A-09842701B7AF}" type="slidenum">
              <a:rPr lang="en-GB" smtClean="0"/>
              <a:pPr/>
              <a:t>‹#›</a:t>
            </a:fld>
            <a:endParaRPr lang="en-GB"/>
          </a:p>
        </p:txBody>
      </p:sp>
    </p:spTree>
    <p:extLst>
      <p:ext uri="{BB962C8B-B14F-4D97-AF65-F5344CB8AC3E}">
        <p14:creationId xmlns:p14="http://schemas.microsoft.com/office/powerpoint/2010/main" val="831271450"/>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AC248-DA39-4928-AAE1-739C71ED8637}" type="datetimeFigureOut">
              <a:rPr lang="en-GB" smtClean="0"/>
              <a:pPr/>
              <a:t>24/09/2015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53BC8-3B96-4585-BD0A-09842701B7AF}" type="slidenum">
              <a:rPr lang="en-GB" smtClean="0"/>
              <a:pPr/>
              <a:t>‹#›</a:t>
            </a:fld>
            <a:endParaRPr lang="en-GB"/>
          </a:p>
        </p:txBody>
      </p:sp>
    </p:spTree>
    <p:extLst>
      <p:ext uri="{BB962C8B-B14F-4D97-AF65-F5344CB8AC3E}">
        <p14:creationId xmlns:p14="http://schemas.microsoft.com/office/powerpoint/2010/main" val="831271450"/>
      </p:ext>
    </p:extLst>
  </p:cSld>
  <p:clrMap bg1="lt1" tx1="dk1" bg2="lt2" tx2="dk2" accent1="accent1" accent2="accent2" accent3="accent3" accent4="accent4" accent5="accent5" accent6="accent6" hlink="hlink" folHlink="folHlink"/>
  <p:sldLayoutIdLst>
    <p:sldLayoutId id="214748365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jetaasc.us1.list-manage2.com/track/click?u=c83f204740850ff66ba2d6475&amp;id=5ec1b1ca96&amp;e=8cbdde4340" TargetMode="External"/><Relationship Id="rId13" Type="http://schemas.openxmlformats.org/officeDocument/2006/relationships/hyperlink" Target="http://jetaasc.us1.list-manage.com/track/click?u=c83f204740850ff66ba2d6475&amp;id=89aee3d8eb&amp;e=8cbdde4340" TargetMode="External"/><Relationship Id="rId18" Type="http://schemas.openxmlformats.org/officeDocument/2006/relationships/hyperlink" Target="http://jetaasc.us1.list-manage1.com/track/click?u=c83f204740850ff66ba2d6475&amp;id=0c793bad04&amp;e=8cbdde4340" TargetMode="External"/><Relationship Id="rId3" Type="http://schemas.openxmlformats.org/officeDocument/2006/relationships/hyperlink" Target="http://jetaasc.us1.list-manage.com/track/click?u=c83f204740850ff66ba2d6475&amp;id=d05c6e4672&amp;e=8cbdde4340" TargetMode="External"/><Relationship Id="rId7" Type="http://schemas.openxmlformats.org/officeDocument/2006/relationships/hyperlink" Target="http://jetaasc.us1.list-manage1.com/track/click?u=c83f204740850ff66ba2d6475&amp;id=a0b29a5ce3&amp;e=8cbdde4340" TargetMode="External"/><Relationship Id="rId12" Type="http://schemas.openxmlformats.org/officeDocument/2006/relationships/hyperlink" Target="mailto:rod@cramblitconsulting.com" TargetMode="External"/><Relationship Id="rId17" Type="http://schemas.openxmlformats.org/officeDocument/2006/relationships/hyperlink" Target="http://jetaasc.us1.list-manage.com/track/click?u=c83f204740850ff66ba2d6475&amp;id=a999f2f82c&amp;e=8cbdde4340" TargetMode="External"/><Relationship Id="rId2" Type="http://schemas.openxmlformats.org/officeDocument/2006/relationships/image" Target="../media/image8.jpg"/><Relationship Id="rId16" Type="http://schemas.openxmlformats.org/officeDocument/2006/relationships/hyperlink" Target="http://jetaasc.us1.list-manage1.com/track/click?u=c83f204740850ff66ba2d6475&amp;id=f95fef8471&amp;e=8cbdde4340" TargetMode="External"/><Relationship Id="rId1" Type="http://schemas.openxmlformats.org/officeDocument/2006/relationships/slideLayout" Target="../slideLayouts/slideLayout2.xml"/><Relationship Id="rId6" Type="http://schemas.openxmlformats.org/officeDocument/2006/relationships/hyperlink" Target="http://jetaasc.us1.list-manage2.com/track/click?u=c83f204740850ff66ba2d6475&amp;id=31ea83e3a3&amp;e=8cbdde4340" TargetMode="External"/><Relationship Id="rId11" Type="http://schemas.openxmlformats.org/officeDocument/2006/relationships/hyperlink" Target="http://jetaasc.us1.list-manage2.com/track/click?u=c83f204740850ff66ba2d6475&amp;id=e90370c472&amp;e=8cbdde4340" TargetMode="External"/><Relationship Id="rId5" Type="http://schemas.openxmlformats.org/officeDocument/2006/relationships/hyperlink" Target="http://jetaasc.us1.list-manage.com/track/click?u=c83f204740850ff66ba2d6475&amp;id=21a7a1e1da&amp;e=8cbdde4340" TargetMode="External"/><Relationship Id="rId15" Type="http://schemas.openxmlformats.org/officeDocument/2006/relationships/hyperlink" Target="http://jetaasc.us1.list-manage2.com/track/click?u=c83f204740850ff66ba2d6475&amp;id=ed4fa9345f&amp;e=8cbdde4340" TargetMode="External"/><Relationship Id="rId10" Type="http://schemas.openxmlformats.org/officeDocument/2006/relationships/hyperlink" Target="http://jetaasc.us1.list-manage2.com/track/click?u=c83f204740850ff66ba2d6475&amp;id=dca0001771&amp;e=8cbdde4340" TargetMode="External"/><Relationship Id="rId4" Type="http://schemas.openxmlformats.org/officeDocument/2006/relationships/hyperlink" Target="http://jetaasc.us1.list-manage.com/track/click?u=c83f204740850ff66ba2d6475&amp;id=b7be252d3b&amp;e=8cbdde4340" TargetMode="External"/><Relationship Id="rId9" Type="http://schemas.openxmlformats.org/officeDocument/2006/relationships/hyperlink" Target="http://jetaasc.us1.list-manage2.com/track/click?u=c83f204740850ff66ba2d6475&amp;id=bbd2088bc9&amp;e=8cbdde4340" TargetMode="External"/><Relationship Id="rId14" Type="http://schemas.openxmlformats.org/officeDocument/2006/relationships/hyperlink" Target="http://jetaasc.us1.list-manage.com/track/click?u=c83f204740850ff66ba2d6475&amp;id=afd15f34bc&amp;e=8cbdde434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linkedin.com/in/kelleyrich" TargetMode="External"/><Relationship Id="rId2" Type="http://schemas.openxmlformats.org/officeDocument/2006/relationships/hyperlink" Target="mailto:Kelley.rich@gmail.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ilovenatto@hotmail.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848744" y="1958975"/>
            <a:ext cx="6523856" cy="1470025"/>
          </a:xfrm>
        </p:spPr>
        <p:txBody>
          <a:bodyPr>
            <a:noAutofit/>
          </a:bodyPr>
          <a:lstStyle/>
          <a:p>
            <a:r>
              <a:rPr lang="en-GB" sz="6000" dirty="0" smtClean="0">
                <a:solidFill>
                  <a:srgbClr val="AC14A1"/>
                </a:solidFill>
                <a:latin typeface="Andalus" panose="02020603050405020304" pitchFamily="18" charset="-78"/>
                <a:cs typeface="Andalus" panose="02020603050405020304" pitchFamily="18" charset="-78"/>
              </a:rPr>
              <a:t>Professional Life </a:t>
            </a:r>
            <a:br>
              <a:rPr lang="en-GB" sz="6000" dirty="0" smtClean="0">
                <a:solidFill>
                  <a:srgbClr val="AC14A1"/>
                </a:solidFill>
                <a:latin typeface="Andalus" panose="02020603050405020304" pitchFamily="18" charset="-78"/>
                <a:cs typeface="Andalus" panose="02020603050405020304" pitchFamily="18" charset="-78"/>
              </a:rPr>
            </a:br>
            <a:r>
              <a:rPr lang="en-GB" sz="6000" dirty="0" smtClean="0">
                <a:latin typeface="Andalus" panose="02020603050405020304" pitchFamily="18" charset="-78"/>
                <a:cs typeface="Andalus" panose="02020603050405020304" pitchFamily="18" charset="-78"/>
              </a:rPr>
              <a:t>After JET</a:t>
            </a:r>
            <a:endParaRPr lang="en-GB" sz="6000" dirty="0">
              <a:latin typeface="Andalus" panose="02020603050405020304" pitchFamily="18" charset="-78"/>
              <a:cs typeface="Andalus" panose="02020603050405020304" pitchFamily="18" charset="-78"/>
            </a:endParaRPr>
          </a:p>
        </p:txBody>
      </p:sp>
      <p:sp>
        <p:nvSpPr>
          <p:cNvPr id="5" name="Subtitle 4"/>
          <p:cNvSpPr>
            <a:spLocks noGrp="1"/>
          </p:cNvSpPr>
          <p:nvPr>
            <p:ph type="subTitle" idx="1"/>
          </p:nvPr>
        </p:nvSpPr>
        <p:spPr>
          <a:xfrm>
            <a:off x="152400" y="3962400"/>
            <a:ext cx="6248400" cy="2362200"/>
          </a:xfrm>
        </p:spPr>
        <p:txBody>
          <a:bodyPr>
            <a:normAutofit fontScale="92500" lnSpcReduction="10000"/>
          </a:bodyPr>
          <a:lstStyle/>
          <a:p>
            <a:r>
              <a:rPr lang="en-GB" dirty="0" smtClean="0">
                <a:latin typeface="Lucida Calligraphy" panose="03010101010101010101" pitchFamily="66" charset="0"/>
              </a:rPr>
              <a:t> </a:t>
            </a:r>
            <a:r>
              <a:rPr lang="en-GB" dirty="0" smtClean="0">
                <a:latin typeface="Andalus" panose="02020603050405020304" pitchFamily="18" charset="-78"/>
                <a:cs typeface="Andalus" panose="02020603050405020304" pitchFamily="18" charset="-78"/>
              </a:rPr>
              <a:t>Presented by…</a:t>
            </a:r>
          </a:p>
          <a:p>
            <a:r>
              <a:rPr lang="en-GB" dirty="0" smtClean="0">
                <a:solidFill>
                  <a:srgbClr val="AC14A1"/>
                </a:solidFill>
                <a:latin typeface="Andalus" panose="02020603050405020304" pitchFamily="18" charset="-78"/>
                <a:cs typeface="Andalus" panose="02020603050405020304" pitchFamily="18" charset="-78"/>
              </a:rPr>
              <a:t>Kelley Rich</a:t>
            </a:r>
          </a:p>
          <a:p>
            <a:r>
              <a:rPr lang="en-GB" dirty="0" smtClean="0">
                <a:latin typeface="Andalus" panose="02020603050405020304" pitchFamily="18" charset="-78"/>
                <a:cs typeface="Andalus" panose="02020603050405020304" pitchFamily="18" charset="-78"/>
              </a:rPr>
              <a:t>Co-President, JETAASC</a:t>
            </a:r>
          </a:p>
          <a:p>
            <a:r>
              <a:rPr lang="en-GB" dirty="0" smtClean="0">
                <a:solidFill>
                  <a:srgbClr val="AC14A1"/>
                </a:solidFill>
                <a:latin typeface="Andalus" panose="02020603050405020304" pitchFamily="18" charset="-78"/>
                <a:cs typeface="Andalus" panose="02020603050405020304" pitchFamily="18" charset="-78"/>
              </a:rPr>
              <a:t>ALT/</a:t>
            </a:r>
            <a:r>
              <a:rPr lang="en-GB" dirty="0" err="1" smtClean="0">
                <a:solidFill>
                  <a:srgbClr val="AC14A1"/>
                </a:solidFill>
                <a:latin typeface="Andalus" panose="02020603050405020304" pitchFamily="18" charset="-78"/>
                <a:cs typeface="Andalus" panose="02020603050405020304" pitchFamily="18" charset="-78"/>
              </a:rPr>
              <a:t>Shimoichi-cho</a:t>
            </a:r>
            <a:r>
              <a:rPr lang="en-GB" dirty="0" smtClean="0">
                <a:solidFill>
                  <a:srgbClr val="AC14A1"/>
                </a:solidFill>
                <a:latin typeface="Andalus" panose="02020603050405020304" pitchFamily="18" charset="-78"/>
                <a:cs typeface="Andalus" panose="02020603050405020304" pitchFamily="18" charset="-78"/>
              </a:rPr>
              <a:t>, Nara-ken </a:t>
            </a:r>
          </a:p>
          <a:p>
            <a:r>
              <a:rPr lang="en-GB" dirty="0" smtClean="0">
                <a:latin typeface="Andalus" panose="02020603050405020304" pitchFamily="18" charset="-78"/>
                <a:cs typeface="Andalus" panose="02020603050405020304" pitchFamily="18" charset="-78"/>
              </a:rPr>
              <a:t>2000-2003</a:t>
            </a:r>
            <a:endParaRPr lang="en-GB" dirty="0">
              <a:latin typeface="Andalus" panose="02020603050405020304" pitchFamily="18" charset="-78"/>
              <a:cs typeface="Andalus" panose="02020603050405020304" pitchFamily="18" charset="-78"/>
            </a:endParaRPr>
          </a:p>
        </p:txBody>
      </p:sp>
      <p:sp>
        <p:nvSpPr>
          <p:cNvPr id="2" name="TextBox 1"/>
          <p:cNvSpPr txBox="1"/>
          <p:nvPr/>
        </p:nvSpPr>
        <p:spPr>
          <a:xfrm>
            <a:off x="381000" y="6324600"/>
            <a:ext cx="4114800" cy="369332"/>
          </a:xfrm>
          <a:prstGeom prst="rect">
            <a:avLst/>
          </a:prstGeom>
          <a:noFill/>
        </p:spPr>
        <p:txBody>
          <a:bodyPr wrap="square" rtlCol="0">
            <a:spAutoFit/>
          </a:bodyPr>
          <a:lstStyle/>
          <a:p>
            <a:r>
              <a:rPr lang="en-US" dirty="0" smtClean="0">
                <a:solidFill>
                  <a:srgbClr val="AC14A1"/>
                </a:solidFill>
                <a:latin typeface="Andalus" panose="02020603050405020304" pitchFamily="18" charset="-78"/>
                <a:cs typeface="Andalus" panose="02020603050405020304" pitchFamily="18" charset="-78"/>
              </a:rPr>
              <a:t>JETAA USA National Conference 2015</a:t>
            </a:r>
            <a:r>
              <a:rPr lang="en-US" dirty="0" smtClean="0"/>
              <a:t>	</a:t>
            </a:r>
            <a:endParaRPr lang="en-US" dirty="0"/>
          </a:p>
        </p:txBody>
      </p:sp>
    </p:spTree>
    <p:extLst>
      <p:ext uri="{BB962C8B-B14F-4D97-AF65-F5344CB8AC3E}">
        <p14:creationId xmlns:p14="http://schemas.microsoft.com/office/powerpoint/2010/main" val="100532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764" y="-76200"/>
            <a:ext cx="9310764" cy="6991538"/>
          </a:xfrm>
        </p:spPr>
      </p:pic>
      <p:sp>
        <p:nvSpPr>
          <p:cNvPr id="12" name="Rectangle 11"/>
          <p:cNvSpPr/>
          <p:nvPr/>
        </p:nvSpPr>
        <p:spPr>
          <a:xfrm>
            <a:off x="6629400" y="5533301"/>
            <a:ext cx="2514600" cy="14008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1099840"/>
            <a:ext cx="8839200" cy="4462760"/>
          </a:xfrm>
          <a:prstGeom prst="rect">
            <a:avLst/>
          </a:prstGeom>
          <a:noFill/>
        </p:spPr>
        <p:txBody>
          <a:bodyPr wrap="square" rtlCol="0">
            <a:spAutoFit/>
          </a:bodyPr>
          <a:lstStyle/>
          <a:p>
            <a:pPr lvl="0" algn="ctr"/>
            <a:r>
              <a:rPr lang="en-US" sz="3200" b="1" dirty="0" smtClean="0">
                <a:latin typeface="Lucida Calligraphy" panose="03010101010101010101" pitchFamily="66" charset="0"/>
              </a:rPr>
              <a:t> </a:t>
            </a:r>
            <a:endParaRPr lang="en-US" sz="3200" b="1" dirty="0">
              <a:latin typeface="Lucida Calligraphy" panose="03010101010101010101" pitchFamily="66" charset="0"/>
            </a:endParaRPr>
          </a:p>
          <a:p>
            <a:pPr marL="742950" lvl="1" indent="-285750">
              <a:buFont typeface="Arial" panose="020B0604020202020204" pitchFamily="34" charset="0"/>
              <a:buChar char="•"/>
            </a:pPr>
            <a:r>
              <a:rPr lang="en-US" b="1" dirty="0" smtClean="0">
                <a:solidFill>
                  <a:schemeClr val="accent3">
                    <a:lumMod val="50000"/>
                  </a:schemeClr>
                </a:solidFill>
                <a:latin typeface="Andalus" panose="02020603050405020304" pitchFamily="18" charset="-78"/>
                <a:cs typeface="Andalus" panose="02020603050405020304" pitchFamily="18" charset="-78"/>
              </a:rPr>
              <a:t>Working </a:t>
            </a:r>
            <a:r>
              <a:rPr lang="en-US" b="1" dirty="0">
                <a:solidFill>
                  <a:schemeClr val="accent3">
                    <a:lumMod val="50000"/>
                  </a:schemeClr>
                </a:solidFill>
                <a:latin typeface="Andalus" panose="02020603050405020304" pitchFamily="18" charset="-78"/>
                <a:cs typeface="Andalus" panose="02020603050405020304" pitchFamily="18" charset="-78"/>
              </a:rPr>
              <a:t>conditions in Japan vs. </a:t>
            </a:r>
            <a:r>
              <a:rPr lang="en-US" b="1" dirty="0" smtClean="0">
                <a:solidFill>
                  <a:schemeClr val="accent3">
                    <a:lumMod val="50000"/>
                  </a:schemeClr>
                </a:solidFill>
                <a:latin typeface="Andalus" panose="02020603050405020304" pitchFamily="18" charset="-78"/>
                <a:cs typeface="Andalus" panose="02020603050405020304" pitchFamily="18" charset="-78"/>
              </a:rPr>
              <a:t>at home</a:t>
            </a:r>
            <a:r>
              <a:rPr lang="en-US" b="1" dirty="0">
                <a:solidFill>
                  <a:schemeClr val="accent3">
                    <a:lumMod val="50000"/>
                  </a:schemeClr>
                </a:solidFill>
                <a:latin typeface="Andalus" panose="02020603050405020304" pitchFamily="18" charset="-78"/>
                <a:cs typeface="Andalus" panose="02020603050405020304" pitchFamily="18" charset="-78"/>
              </a:rPr>
              <a:t>.  </a:t>
            </a:r>
            <a:endParaRPr lang="en-US" sz="2400" b="1" dirty="0">
              <a:solidFill>
                <a:schemeClr val="accent3">
                  <a:lumMod val="50000"/>
                </a:schemeClr>
              </a:solidFill>
              <a:latin typeface="Andalus" panose="02020603050405020304" pitchFamily="18" charset="-78"/>
              <a:cs typeface="Andalus" panose="02020603050405020304" pitchFamily="18" charset="-78"/>
            </a:endParaRPr>
          </a:p>
          <a:p>
            <a:pPr marL="742950" lvl="1" indent="-285750">
              <a:buFont typeface="Arial" panose="020B0604020202020204" pitchFamily="34" charset="0"/>
              <a:buChar char="•"/>
            </a:pPr>
            <a:r>
              <a:rPr lang="en-US" b="1" dirty="0">
                <a:solidFill>
                  <a:schemeClr val="accent3">
                    <a:lumMod val="50000"/>
                  </a:schemeClr>
                </a:solidFill>
                <a:latin typeface="Andalus" panose="02020603050405020304" pitchFamily="18" charset="-78"/>
                <a:cs typeface="Andalus" panose="02020603050405020304" pitchFamily="18" charset="-78"/>
              </a:rPr>
              <a:t>What kinds of jobs can you realistically get after having taught English in Japan? </a:t>
            </a:r>
            <a:endParaRPr lang="en-US" sz="2400" b="1" dirty="0">
              <a:solidFill>
                <a:schemeClr val="accent3">
                  <a:lumMod val="50000"/>
                </a:schemeClr>
              </a:solidFill>
              <a:latin typeface="Andalus" panose="02020603050405020304" pitchFamily="18" charset="-78"/>
              <a:cs typeface="Andalus" panose="02020603050405020304" pitchFamily="18" charset="-78"/>
            </a:endParaRPr>
          </a:p>
          <a:p>
            <a:pPr lvl="2"/>
            <a:r>
              <a:rPr lang="en-US" b="1" dirty="0" smtClean="0">
                <a:solidFill>
                  <a:schemeClr val="accent3">
                    <a:lumMod val="50000"/>
                  </a:schemeClr>
                </a:solidFill>
                <a:latin typeface="Andalus" panose="02020603050405020304" pitchFamily="18" charset="-78"/>
                <a:cs typeface="Andalus" panose="02020603050405020304" pitchFamily="18" charset="-78"/>
              </a:rPr>
              <a:t>~Hint</a:t>
            </a:r>
            <a:r>
              <a:rPr lang="en-US" b="1" dirty="0">
                <a:solidFill>
                  <a:schemeClr val="accent3">
                    <a:lumMod val="50000"/>
                  </a:schemeClr>
                </a:solidFill>
                <a:latin typeface="Andalus" panose="02020603050405020304" pitchFamily="18" charset="-78"/>
                <a:cs typeface="Andalus" panose="02020603050405020304" pitchFamily="18" charset="-78"/>
              </a:rPr>
              <a:t>: </a:t>
            </a:r>
            <a:r>
              <a:rPr lang="en-US" b="1" dirty="0" smtClean="0">
                <a:solidFill>
                  <a:schemeClr val="accent3">
                    <a:lumMod val="50000"/>
                  </a:schemeClr>
                </a:solidFill>
                <a:latin typeface="Andalus" panose="02020603050405020304" pitchFamily="18" charset="-78"/>
                <a:cs typeface="Andalus" panose="02020603050405020304" pitchFamily="18" charset="-78"/>
              </a:rPr>
              <a:t>You will have done </a:t>
            </a:r>
            <a:r>
              <a:rPr lang="en-US" b="1" dirty="0">
                <a:solidFill>
                  <a:schemeClr val="accent3">
                    <a:lumMod val="50000"/>
                  </a:schemeClr>
                </a:solidFill>
                <a:latin typeface="Andalus" panose="02020603050405020304" pitchFamily="18" charset="-78"/>
                <a:cs typeface="Andalus" panose="02020603050405020304" pitchFamily="18" charset="-78"/>
              </a:rPr>
              <a:t>much more than just teaching English in Japan… </a:t>
            </a:r>
            <a:r>
              <a:rPr lang="en-US" b="1" dirty="0" smtClean="0">
                <a:solidFill>
                  <a:schemeClr val="accent3">
                    <a:lumMod val="50000"/>
                  </a:schemeClr>
                </a:solidFill>
                <a:latin typeface="Andalus" panose="02020603050405020304" pitchFamily="18" charset="-78"/>
                <a:cs typeface="Andalus" panose="02020603050405020304" pitchFamily="18" charset="-78"/>
              </a:rPr>
              <a:t>It’s all in how you pitch it</a:t>
            </a:r>
            <a:r>
              <a:rPr lang="en-US" b="1" dirty="0">
                <a:solidFill>
                  <a:schemeClr val="accent3">
                    <a:lumMod val="50000"/>
                  </a:schemeClr>
                </a:solidFill>
                <a:latin typeface="Andalus" panose="02020603050405020304" pitchFamily="18" charset="-78"/>
                <a:cs typeface="Andalus" panose="02020603050405020304" pitchFamily="18" charset="-78"/>
              </a:rPr>
              <a:t>!</a:t>
            </a:r>
            <a:endParaRPr lang="en-US" b="1" dirty="0" smtClean="0">
              <a:solidFill>
                <a:schemeClr val="accent3">
                  <a:lumMod val="50000"/>
                </a:schemeClr>
              </a:solidFill>
              <a:latin typeface="Andalus" panose="02020603050405020304" pitchFamily="18" charset="-78"/>
              <a:cs typeface="Andalus" panose="02020603050405020304" pitchFamily="18" charset="-78"/>
            </a:endParaRPr>
          </a:p>
          <a:p>
            <a:pPr marL="742950" lvl="1" indent="-285750">
              <a:buFont typeface="Arial" panose="020B0604020202020204" pitchFamily="34" charset="0"/>
              <a:buChar char="•"/>
            </a:pPr>
            <a:r>
              <a:rPr lang="en-US" b="1" dirty="0" smtClean="0">
                <a:solidFill>
                  <a:schemeClr val="accent3">
                    <a:lumMod val="50000"/>
                  </a:schemeClr>
                </a:solidFill>
                <a:latin typeface="Andalus" panose="02020603050405020304" pitchFamily="18" charset="-78"/>
                <a:cs typeface="Andalus" panose="02020603050405020304" pitchFamily="18" charset="-78"/>
              </a:rPr>
              <a:t>Be </a:t>
            </a:r>
            <a:r>
              <a:rPr lang="en-US" b="1" dirty="0">
                <a:solidFill>
                  <a:schemeClr val="accent3">
                    <a:lumMod val="50000"/>
                  </a:schemeClr>
                </a:solidFill>
                <a:latin typeface="Andalus" panose="02020603050405020304" pitchFamily="18" charset="-78"/>
                <a:cs typeface="Andalus" panose="02020603050405020304" pitchFamily="18" charset="-78"/>
              </a:rPr>
              <a:t>aware that you </a:t>
            </a:r>
            <a:r>
              <a:rPr lang="en-US" b="1" dirty="0" smtClean="0">
                <a:solidFill>
                  <a:schemeClr val="accent3">
                    <a:lumMod val="50000"/>
                  </a:schemeClr>
                </a:solidFill>
                <a:latin typeface="Andalus" panose="02020603050405020304" pitchFamily="18" charset="-78"/>
                <a:cs typeface="Andalus" panose="02020603050405020304" pitchFamily="18" charset="-78"/>
              </a:rPr>
              <a:t>were </a:t>
            </a:r>
            <a:r>
              <a:rPr lang="en-US" b="1" dirty="0">
                <a:solidFill>
                  <a:schemeClr val="accent3">
                    <a:lumMod val="50000"/>
                  </a:schemeClr>
                </a:solidFill>
                <a:latin typeface="Andalus" panose="02020603050405020304" pitchFamily="18" charset="-78"/>
                <a:cs typeface="Andalus" panose="02020603050405020304" pitchFamily="18" charset="-78"/>
              </a:rPr>
              <a:t>living tax </a:t>
            </a:r>
            <a:r>
              <a:rPr lang="en-US" b="1" dirty="0" smtClean="0">
                <a:solidFill>
                  <a:schemeClr val="accent3">
                    <a:lumMod val="50000"/>
                  </a:schemeClr>
                </a:solidFill>
                <a:latin typeface="Andalus" panose="02020603050405020304" pitchFamily="18" charset="-78"/>
                <a:cs typeface="Andalus" panose="02020603050405020304" pitchFamily="18" charset="-78"/>
              </a:rPr>
              <a:t>free; </a:t>
            </a:r>
            <a:r>
              <a:rPr lang="en-US" b="1" dirty="0">
                <a:solidFill>
                  <a:schemeClr val="accent3">
                    <a:lumMod val="50000"/>
                  </a:schemeClr>
                </a:solidFill>
                <a:latin typeface="Andalus" panose="02020603050405020304" pitchFamily="18" charset="-78"/>
                <a:cs typeface="Andalus" panose="02020603050405020304" pitchFamily="18" charset="-78"/>
              </a:rPr>
              <a:t>your JET salary goes a lot further than what you are likely to get when you first </a:t>
            </a:r>
            <a:r>
              <a:rPr lang="en-US" b="1" dirty="0" smtClean="0">
                <a:solidFill>
                  <a:schemeClr val="accent3">
                    <a:lumMod val="50000"/>
                  </a:schemeClr>
                </a:solidFill>
                <a:latin typeface="Andalus" panose="02020603050405020304" pitchFamily="18" charset="-78"/>
                <a:cs typeface="Andalus" panose="02020603050405020304" pitchFamily="18" charset="-78"/>
              </a:rPr>
              <a:t>return. </a:t>
            </a:r>
            <a:endParaRPr lang="en-US" sz="2400" b="1" dirty="0">
              <a:solidFill>
                <a:schemeClr val="accent3">
                  <a:lumMod val="50000"/>
                </a:schemeClr>
              </a:solidFill>
              <a:latin typeface="Andalus" panose="02020603050405020304" pitchFamily="18" charset="-78"/>
              <a:cs typeface="Andalus" panose="02020603050405020304" pitchFamily="18" charset="-78"/>
            </a:endParaRPr>
          </a:p>
          <a:p>
            <a:pPr lvl="2"/>
            <a:r>
              <a:rPr lang="en-US" b="1" dirty="0" smtClean="0">
                <a:solidFill>
                  <a:schemeClr val="accent3">
                    <a:lumMod val="50000"/>
                  </a:schemeClr>
                </a:solidFill>
                <a:latin typeface="Andalus" panose="02020603050405020304" pitchFamily="18" charset="-78"/>
                <a:cs typeface="Andalus" panose="02020603050405020304" pitchFamily="18" charset="-78"/>
              </a:rPr>
              <a:t>~Save </a:t>
            </a:r>
            <a:r>
              <a:rPr lang="en-US" b="1" dirty="0">
                <a:solidFill>
                  <a:schemeClr val="accent3">
                    <a:lumMod val="50000"/>
                  </a:schemeClr>
                </a:solidFill>
                <a:latin typeface="Andalus" panose="02020603050405020304" pitchFamily="18" charset="-78"/>
                <a:cs typeface="Andalus" panose="02020603050405020304" pitchFamily="18" charset="-78"/>
              </a:rPr>
              <a:t>your money so you can afford to take that step back to get </a:t>
            </a:r>
            <a:r>
              <a:rPr lang="en-US" b="1" dirty="0" smtClean="0">
                <a:solidFill>
                  <a:schemeClr val="accent3">
                    <a:lumMod val="50000"/>
                  </a:schemeClr>
                </a:solidFill>
                <a:latin typeface="Andalus" panose="02020603050405020304" pitchFamily="18" charset="-78"/>
                <a:cs typeface="Andalus" panose="02020603050405020304" pitchFamily="18" charset="-78"/>
              </a:rPr>
              <a:t>ahead.</a:t>
            </a:r>
          </a:p>
          <a:p>
            <a:pPr marL="2114550" lvl="4" indent="-285750">
              <a:buFont typeface="Arial" panose="020B0604020202020204" pitchFamily="34" charset="0"/>
              <a:buChar char="•"/>
            </a:pPr>
            <a:r>
              <a:rPr lang="en-US" b="1" dirty="0" smtClean="0">
                <a:solidFill>
                  <a:schemeClr val="accent3">
                    <a:lumMod val="50000"/>
                  </a:schemeClr>
                </a:solidFill>
                <a:latin typeface="Andalus" panose="02020603050405020304" pitchFamily="18" charset="-78"/>
                <a:cs typeface="Andalus" panose="02020603050405020304" pitchFamily="18" charset="-78"/>
              </a:rPr>
              <a:t>Do </a:t>
            </a:r>
            <a:r>
              <a:rPr lang="en-US" b="1" dirty="0">
                <a:solidFill>
                  <a:schemeClr val="accent3">
                    <a:lumMod val="50000"/>
                  </a:schemeClr>
                </a:solidFill>
                <a:latin typeface="Andalus" panose="02020603050405020304" pitchFamily="18" charset="-78"/>
                <a:cs typeface="Andalus" panose="02020603050405020304" pitchFamily="18" charset="-78"/>
              </a:rPr>
              <a:t>you want to work in a Japan-related field</a:t>
            </a:r>
            <a:r>
              <a:rPr lang="en-US" b="1" dirty="0" smtClean="0">
                <a:solidFill>
                  <a:schemeClr val="accent3">
                    <a:lumMod val="50000"/>
                  </a:schemeClr>
                </a:solidFill>
                <a:latin typeface="Andalus" panose="02020603050405020304" pitchFamily="18" charset="-78"/>
                <a:cs typeface="Andalus" panose="02020603050405020304" pitchFamily="18" charset="-78"/>
              </a:rPr>
              <a:t>?	</a:t>
            </a:r>
            <a:endParaRPr lang="en-US" sz="2400" b="1" dirty="0">
              <a:solidFill>
                <a:schemeClr val="accent3">
                  <a:lumMod val="50000"/>
                </a:schemeClr>
              </a:solidFill>
              <a:latin typeface="Andalus" panose="02020603050405020304" pitchFamily="18" charset="-78"/>
              <a:cs typeface="Andalus" panose="02020603050405020304" pitchFamily="18" charset="-78"/>
            </a:endParaRPr>
          </a:p>
          <a:p>
            <a:pPr marL="2114550" lvl="4" indent="-285750">
              <a:buFont typeface="Arial" panose="020B0604020202020204" pitchFamily="34" charset="0"/>
              <a:buChar char="•"/>
            </a:pPr>
            <a:r>
              <a:rPr lang="en-US" b="1" dirty="0">
                <a:solidFill>
                  <a:schemeClr val="accent3">
                    <a:lumMod val="50000"/>
                  </a:schemeClr>
                </a:solidFill>
                <a:latin typeface="Andalus" panose="02020603050405020304" pitchFamily="18" charset="-78"/>
                <a:cs typeface="Andalus" panose="02020603050405020304" pitchFamily="18" charset="-78"/>
              </a:rPr>
              <a:t>What kinds of Japan-related jobs are in </a:t>
            </a:r>
            <a:r>
              <a:rPr lang="en-US" b="1" dirty="0" smtClean="0">
                <a:solidFill>
                  <a:schemeClr val="accent3">
                    <a:lumMod val="50000"/>
                  </a:schemeClr>
                </a:solidFill>
                <a:latin typeface="Andalus" panose="02020603050405020304" pitchFamily="18" charset="-78"/>
                <a:cs typeface="Andalus" panose="02020603050405020304" pitchFamily="18" charset="-78"/>
              </a:rPr>
              <a:t>your area, what </a:t>
            </a:r>
            <a:r>
              <a:rPr lang="en-US" b="1" dirty="0">
                <a:solidFill>
                  <a:schemeClr val="accent3">
                    <a:lumMod val="50000"/>
                  </a:schemeClr>
                </a:solidFill>
                <a:latin typeface="Andalus" panose="02020603050405020304" pitchFamily="18" charset="-78"/>
                <a:cs typeface="Andalus" panose="02020603050405020304" pitchFamily="18" charset="-78"/>
              </a:rPr>
              <a:t>is the salary </a:t>
            </a:r>
            <a:r>
              <a:rPr lang="en-US" b="1" dirty="0" smtClean="0">
                <a:solidFill>
                  <a:schemeClr val="accent3">
                    <a:lumMod val="50000"/>
                  </a:schemeClr>
                </a:solidFill>
                <a:latin typeface="Andalus" panose="02020603050405020304" pitchFamily="18" charset="-78"/>
                <a:cs typeface="Andalus" panose="02020603050405020304" pitchFamily="18" charset="-78"/>
              </a:rPr>
              <a:t>range? Growth opportunity? </a:t>
            </a:r>
            <a:endParaRPr lang="en-US" sz="2400" b="1" dirty="0">
              <a:solidFill>
                <a:schemeClr val="accent3">
                  <a:lumMod val="50000"/>
                </a:schemeClr>
              </a:solidFill>
              <a:latin typeface="Andalus" panose="02020603050405020304" pitchFamily="18" charset="-78"/>
              <a:cs typeface="Andalus" panose="02020603050405020304" pitchFamily="18" charset="-78"/>
            </a:endParaRPr>
          </a:p>
          <a:p>
            <a:pPr marL="2571750" lvl="5" indent="-285750">
              <a:buFont typeface="Arial" panose="020B0604020202020204" pitchFamily="34" charset="0"/>
              <a:buChar char="•"/>
            </a:pPr>
            <a:r>
              <a:rPr lang="en-US" b="1" dirty="0" smtClean="0">
                <a:solidFill>
                  <a:schemeClr val="accent3">
                    <a:lumMod val="50000"/>
                  </a:schemeClr>
                </a:solidFill>
                <a:latin typeface="Andalus" panose="02020603050405020304" pitchFamily="18" charset="-78"/>
                <a:cs typeface="Andalus" panose="02020603050405020304" pitchFamily="18" charset="-78"/>
              </a:rPr>
              <a:t>What </a:t>
            </a:r>
            <a:r>
              <a:rPr lang="en-US" b="1" dirty="0">
                <a:solidFill>
                  <a:schemeClr val="accent3">
                    <a:lumMod val="50000"/>
                  </a:schemeClr>
                </a:solidFill>
                <a:latin typeface="Andalus" panose="02020603050405020304" pitchFamily="18" charset="-78"/>
                <a:cs typeface="Andalus" panose="02020603050405020304" pitchFamily="18" charset="-78"/>
              </a:rPr>
              <a:t>is </a:t>
            </a:r>
            <a:r>
              <a:rPr lang="en-US" b="1" dirty="0" smtClean="0">
                <a:solidFill>
                  <a:schemeClr val="accent3">
                    <a:lumMod val="50000"/>
                  </a:schemeClr>
                </a:solidFill>
                <a:latin typeface="Andalus" panose="02020603050405020304" pitchFamily="18" charset="-78"/>
                <a:cs typeface="Andalus" panose="02020603050405020304" pitchFamily="18" charset="-78"/>
              </a:rPr>
              <a:t>The </a:t>
            </a:r>
            <a:r>
              <a:rPr lang="en-US" b="1" dirty="0">
                <a:solidFill>
                  <a:schemeClr val="accent3">
                    <a:lumMod val="50000"/>
                  </a:schemeClr>
                </a:solidFill>
                <a:latin typeface="Andalus" panose="02020603050405020304" pitchFamily="18" charset="-78"/>
                <a:cs typeface="Andalus" panose="02020603050405020304" pitchFamily="18" charset="-78"/>
              </a:rPr>
              <a:t>Rice Paper Ceiling and how can it be </a:t>
            </a:r>
            <a:r>
              <a:rPr lang="en-US" b="1" dirty="0" smtClean="0">
                <a:solidFill>
                  <a:schemeClr val="accent3">
                    <a:lumMod val="50000"/>
                  </a:schemeClr>
                </a:solidFill>
                <a:latin typeface="Andalus" panose="02020603050405020304" pitchFamily="18" charset="-78"/>
                <a:cs typeface="Andalus" panose="02020603050405020304" pitchFamily="18" charset="-78"/>
              </a:rPr>
              <a:t>overcome?</a:t>
            </a:r>
          </a:p>
          <a:p>
            <a:pPr marL="2571750" lvl="5" indent="-285750">
              <a:buFont typeface="Arial" panose="020B0604020202020204" pitchFamily="34" charset="0"/>
              <a:buChar char="•"/>
            </a:pPr>
            <a:r>
              <a:rPr lang="en-US" b="1" dirty="0" smtClean="0">
                <a:solidFill>
                  <a:schemeClr val="accent3">
                    <a:lumMod val="50000"/>
                  </a:schemeClr>
                </a:solidFill>
                <a:latin typeface="Andalus" panose="02020603050405020304" pitchFamily="18" charset="-78"/>
                <a:cs typeface="Andalus" panose="02020603050405020304" pitchFamily="18" charset="-78"/>
              </a:rPr>
              <a:t>What </a:t>
            </a:r>
            <a:r>
              <a:rPr lang="en-US" b="1" dirty="0">
                <a:solidFill>
                  <a:schemeClr val="accent3">
                    <a:lumMod val="50000"/>
                  </a:schemeClr>
                </a:solidFill>
                <a:latin typeface="Andalus" panose="02020603050405020304" pitchFamily="18" charset="-78"/>
                <a:cs typeface="Andalus" panose="02020603050405020304" pitchFamily="18" charset="-78"/>
              </a:rPr>
              <a:t>does it really mean to be “fluent</a:t>
            </a:r>
            <a:r>
              <a:rPr lang="en-US" b="1" dirty="0" smtClean="0">
                <a:solidFill>
                  <a:schemeClr val="accent3">
                    <a:lumMod val="50000"/>
                  </a:schemeClr>
                </a:solidFill>
                <a:latin typeface="Andalus" panose="02020603050405020304" pitchFamily="18" charset="-78"/>
                <a:cs typeface="Andalus" panose="02020603050405020304" pitchFamily="18" charset="-78"/>
              </a:rPr>
              <a:t>?”</a:t>
            </a:r>
          </a:p>
          <a:p>
            <a:pPr marL="3486150" lvl="7" indent="-285750">
              <a:buFont typeface="Arial" panose="020B0604020202020204" pitchFamily="34" charset="0"/>
              <a:buChar char="•"/>
            </a:pPr>
            <a:r>
              <a:rPr lang="en-US" b="1" dirty="0" smtClean="0">
                <a:solidFill>
                  <a:schemeClr val="accent3">
                    <a:lumMod val="50000"/>
                  </a:schemeClr>
                </a:solidFill>
                <a:latin typeface="Andalus" panose="02020603050405020304" pitchFamily="18" charset="-78"/>
                <a:cs typeface="Andalus" panose="02020603050405020304" pitchFamily="18" charset="-78"/>
              </a:rPr>
              <a:t>What </a:t>
            </a:r>
            <a:r>
              <a:rPr lang="en-US" b="1" dirty="0">
                <a:solidFill>
                  <a:schemeClr val="accent3">
                    <a:lumMod val="50000"/>
                  </a:schemeClr>
                </a:solidFill>
                <a:latin typeface="Andalus" panose="02020603050405020304" pitchFamily="18" charset="-78"/>
                <a:cs typeface="Andalus" panose="02020603050405020304" pitchFamily="18" charset="-78"/>
              </a:rPr>
              <a:t>opportunities exist in Japan? </a:t>
            </a:r>
            <a:r>
              <a:rPr lang="en-US" b="1" dirty="0" smtClean="0">
                <a:solidFill>
                  <a:schemeClr val="accent3">
                    <a:lumMod val="50000"/>
                  </a:schemeClr>
                </a:solidFill>
                <a:latin typeface="Andalus" panose="02020603050405020304" pitchFamily="18" charset="-78"/>
                <a:cs typeface="Andalus" panose="02020603050405020304" pitchFamily="18" charset="-78"/>
              </a:rPr>
              <a:t>			~Hint: What’s happening in 5 years in Japan?   </a:t>
            </a:r>
            <a:endParaRPr lang="en-US" sz="2400" b="1" dirty="0">
              <a:solidFill>
                <a:schemeClr val="accent3">
                  <a:lumMod val="50000"/>
                </a:schemeClr>
              </a:solidFill>
              <a:latin typeface="Andalus" panose="02020603050405020304" pitchFamily="18" charset="-78"/>
              <a:cs typeface="Andalus" panose="02020603050405020304" pitchFamily="18" charset="-78"/>
            </a:endParaRPr>
          </a:p>
        </p:txBody>
      </p:sp>
      <p:sp>
        <p:nvSpPr>
          <p:cNvPr id="3" name="Rectangle 2"/>
          <p:cNvSpPr/>
          <p:nvPr/>
        </p:nvSpPr>
        <p:spPr>
          <a:xfrm>
            <a:off x="1447800" y="685800"/>
            <a:ext cx="6553200" cy="646331"/>
          </a:xfrm>
          <a:prstGeom prst="rect">
            <a:avLst/>
          </a:prstGeom>
        </p:spPr>
        <p:txBody>
          <a:bodyPr wrap="square">
            <a:spAutoFit/>
          </a:bodyPr>
          <a:lstStyle/>
          <a:p>
            <a:r>
              <a:rPr lang="en-US" sz="3600" dirty="0">
                <a:latin typeface="Andalus" panose="02020603050405020304" pitchFamily="18" charset="-78"/>
                <a:cs typeface="Andalus" panose="02020603050405020304" pitchFamily="18" charset="-78"/>
              </a:rPr>
              <a:t>EXPECTATION MANAGEMENT</a:t>
            </a:r>
          </a:p>
        </p:txBody>
      </p:sp>
      <p:sp>
        <p:nvSpPr>
          <p:cNvPr id="4" name="AutoShape 4" descr="Image result for tokyo olympic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5486400"/>
            <a:ext cx="2383144" cy="1381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1703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92" y="-76200"/>
            <a:ext cx="9241276" cy="7239000"/>
          </a:xfrm>
        </p:spPr>
      </p:pic>
      <p:sp>
        <p:nvSpPr>
          <p:cNvPr id="5" name="TextBox 4"/>
          <p:cNvSpPr txBox="1"/>
          <p:nvPr/>
        </p:nvSpPr>
        <p:spPr>
          <a:xfrm>
            <a:off x="3505200" y="152400"/>
            <a:ext cx="5181600" cy="2031325"/>
          </a:xfrm>
          <a:prstGeom prst="rect">
            <a:avLst/>
          </a:prstGeom>
          <a:noFill/>
        </p:spPr>
        <p:txBody>
          <a:bodyPr wrap="square" rtlCol="0">
            <a:spAutoFit/>
          </a:bodyPr>
          <a:lstStyle/>
          <a:p>
            <a:pPr lvl="1"/>
            <a:r>
              <a:rPr lang="en-US" sz="3600" dirty="0" smtClean="0">
                <a:latin typeface="Lucida Calligraphy" panose="03010101010101010101" pitchFamily="66" charset="0"/>
              </a:rPr>
              <a:t>       </a:t>
            </a:r>
            <a:r>
              <a:rPr lang="en-US" sz="3600" dirty="0" smtClean="0">
                <a:latin typeface="Andalus" panose="02020603050405020304" pitchFamily="18" charset="-78"/>
                <a:cs typeface="Andalus" panose="02020603050405020304" pitchFamily="18" charset="-78"/>
              </a:rPr>
              <a:t>JOB SITES</a:t>
            </a:r>
          </a:p>
          <a:p>
            <a:pPr lvl="1"/>
            <a:endParaRPr lang="en-US" sz="3600" dirty="0">
              <a:latin typeface="Lucida Calligraphy" panose="03010101010101010101" pitchFamily="66" charset="0"/>
            </a:endParaRPr>
          </a:p>
          <a:p>
            <a:pPr lvl="1"/>
            <a:endParaRPr lang="en-US" sz="3600" dirty="0">
              <a:latin typeface="Lucida Calligraphy" panose="03010101010101010101" pitchFamily="66" charset="0"/>
            </a:endParaRPr>
          </a:p>
          <a:p>
            <a:pPr lvl="2"/>
            <a:r>
              <a:rPr lang="en-US" dirty="0" smtClean="0">
                <a:latin typeface="Lucida Calligraphy" panose="03010101010101010101" pitchFamily="66" charset="0"/>
              </a:rPr>
              <a:t> </a:t>
            </a:r>
            <a:endParaRPr lang="en-US" sz="2400" dirty="0">
              <a:latin typeface="Lucida Calligraphy" panose="03010101010101010101" pitchFamily="66" charset="0"/>
            </a:endParaRPr>
          </a:p>
        </p:txBody>
      </p:sp>
      <p:sp>
        <p:nvSpPr>
          <p:cNvPr id="3" name="Rectangle 1"/>
          <p:cNvSpPr>
            <a:spLocks noChangeArrowheads="1"/>
          </p:cNvSpPr>
          <p:nvPr/>
        </p:nvSpPr>
        <p:spPr bwMode="auto">
          <a:xfrm>
            <a:off x="3422217" y="438836"/>
            <a:ext cx="5264583" cy="348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50" b="1" i="0" u="none" strike="noStrike" cap="none" normalizeH="0" baseline="0" dirty="0" smtClean="0">
              <a:ln>
                <a:noFill/>
              </a:ln>
              <a:solidFill>
                <a:srgbClr val="B22222"/>
              </a:solidFill>
              <a:effectLst/>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050" b="1" dirty="0">
              <a:solidFill>
                <a:srgbClr val="B22222"/>
              </a:solidFill>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rgbClr val="B22222"/>
                </a:solidFill>
                <a:effectLst/>
                <a:cs typeface="Arial" panose="020B0604020202020204" pitchFamily="34" charset="0"/>
              </a:rPr>
              <a:t>Job sites related to JETs:</a:t>
            </a:r>
            <a:r>
              <a:rPr kumimoji="0" lang="en-US" altLang="en-US" sz="1050" b="0" i="0" u="none" strike="noStrike" cap="none" normalizeH="0" baseline="0" dirty="0" smtClean="0">
                <a:ln>
                  <a:noFill/>
                </a:ln>
                <a:solidFill>
                  <a:schemeClr val="tx1"/>
                </a:solidFill>
                <a:effectLst/>
              </a:rPr>
              <a:t/>
            </a:r>
            <a:br>
              <a:rPr kumimoji="0" lang="en-US" altLang="en-US" sz="1050" b="0" i="0" u="none" strike="noStrike" cap="none" normalizeH="0" baseline="0" dirty="0" smtClean="0">
                <a:ln>
                  <a:noFill/>
                </a:ln>
                <a:solidFill>
                  <a:schemeClr val="tx1"/>
                </a:solidFill>
                <a:effectLst/>
              </a:rPr>
            </a:br>
            <a:r>
              <a:rPr kumimoji="0" lang="en-US" altLang="en-US" sz="1050" b="0" i="0" u="sng" strike="noStrike" cap="none" normalizeH="0" baseline="0" dirty="0" smtClean="0">
                <a:ln>
                  <a:noFill/>
                </a:ln>
                <a:solidFill>
                  <a:srgbClr val="800000"/>
                </a:solidFill>
                <a:effectLst/>
                <a:cs typeface="Arial" panose="020B0604020202020204" pitchFamily="34" charset="0"/>
                <a:hlinkClick r:id="rId3"/>
              </a:rPr>
              <a:t>http://jetwit.com/wordpress/</a:t>
            </a:r>
            <a:r>
              <a:rPr kumimoji="0" lang="en-US" altLang="en-US" sz="1050" b="0" i="0" u="none" strike="noStrike" cap="none" normalizeH="0" baseline="0" dirty="0" smtClean="0">
                <a:ln>
                  <a:noFill/>
                </a:ln>
                <a:solidFill>
                  <a:schemeClr val="tx1"/>
                </a:solidFill>
                <a:effectLst/>
              </a:rPr>
              <a:t/>
            </a:r>
            <a:br>
              <a:rPr kumimoji="0" lang="en-US" altLang="en-US" sz="1050" b="0" i="0" u="none" strike="noStrike" cap="none" normalizeH="0" baseline="0" dirty="0" smtClean="0">
                <a:ln>
                  <a:noFill/>
                </a:ln>
                <a:solidFill>
                  <a:schemeClr val="tx1"/>
                </a:solidFill>
                <a:effectLst/>
              </a:rPr>
            </a:br>
            <a:r>
              <a:rPr kumimoji="0" lang="en-US" altLang="en-US" sz="1050" b="0" i="0" u="sng" strike="noStrike" cap="none" normalizeH="0" baseline="0" dirty="0" smtClean="0">
                <a:ln>
                  <a:noFill/>
                </a:ln>
                <a:solidFill>
                  <a:srgbClr val="800000"/>
                </a:solidFill>
                <a:effectLst/>
                <a:cs typeface="Arial" panose="020B0604020202020204" pitchFamily="34" charset="0"/>
                <a:hlinkClick r:id="rId4"/>
              </a:rPr>
              <a:t>http://jet-programme.com/jobs-after-jet.htm</a:t>
            </a:r>
            <a:r>
              <a:rPr kumimoji="0" lang="en-US" altLang="en-US" sz="1050" b="0" i="0" u="none" strike="noStrike" cap="none" normalizeH="0" baseline="0" dirty="0" smtClean="0">
                <a:ln>
                  <a:noFill/>
                </a:ln>
                <a:solidFill>
                  <a:schemeClr val="tx1"/>
                </a:solidFill>
                <a:effectLst/>
              </a:rPr>
              <a:t/>
            </a:r>
            <a:br>
              <a:rPr kumimoji="0" lang="en-US" altLang="en-US" sz="1050" b="0" i="0" u="none" strike="noStrike" cap="none" normalizeH="0" baseline="0" dirty="0" smtClean="0">
                <a:ln>
                  <a:noFill/>
                </a:ln>
                <a:solidFill>
                  <a:schemeClr val="tx1"/>
                </a:solidFill>
                <a:effectLst/>
              </a:rPr>
            </a:br>
            <a:r>
              <a:rPr kumimoji="0" lang="en-US" altLang="en-US" sz="1050" b="0" i="0" u="sng" strike="noStrike" cap="none" normalizeH="0" baseline="0" dirty="0" smtClean="0">
                <a:ln>
                  <a:noFill/>
                </a:ln>
                <a:solidFill>
                  <a:srgbClr val="800000"/>
                </a:solidFill>
                <a:effectLst/>
                <a:cs typeface="Arial" panose="020B0604020202020204" pitchFamily="34" charset="0"/>
                <a:hlinkClick r:id="rId5"/>
              </a:rPr>
              <a:t>http://jetaadc.org/wiki/returnee-handbook/the-job-search/</a:t>
            </a:r>
            <a:r>
              <a:rPr kumimoji="0" lang="en-US" altLang="en-US" sz="1050" b="0" i="0" u="none" strike="noStrike" cap="none" normalizeH="0" baseline="0" dirty="0" smtClean="0">
                <a:ln>
                  <a:noFill/>
                </a:ln>
                <a:solidFill>
                  <a:schemeClr val="tx1"/>
                </a:solidFill>
                <a:effectLst/>
              </a:rPr>
              <a:t/>
            </a:r>
            <a:br>
              <a:rPr kumimoji="0" lang="en-US" altLang="en-US" sz="1050" b="0" i="0" u="none" strike="noStrike" cap="none" normalizeH="0" baseline="0" dirty="0" smtClean="0">
                <a:ln>
                  <a:noFill/>
                </a:ln>
                <a:solidFill>
                  <a:schemeClr val="tx1"/>
                </a:solidFill>
                <a:effectLst/>
              </a:rPr>
            </a:br>
            <a:r>
              <a:rPr kumimoji="0" lang="en-US" altLang="en-US" sz="1050" b="0" i="0" u="none" strike="noStrike" cap="none" normalizeH="0" baseline="0" dirty="0" smtClean="0">
                <a:ln>
                  <a:noFill/>
                </a:ln>
                <a:solidFill>
                  <a:schemeClr val="tx1"/>
                </a:solidFill>
                <a:effectLst/>
              </a:rPr>
              <a:t/>
            </a:r>
            <a:br>
              <a:rPr kumimoji="0" lang="en-US" altLang="en-US" sz="1050" b="0" i="0" u="none" strike="noStrike" cap="none" normalizeH="0" baseline="0" dirty="0" smtClean="0">
                <a:ln>
                  <a:noFill/>
                </a:ln>
                <a:solidFill>
                  <a:schemeClr val="tx1"/>
                </a:solidFill>
                <a:effectLst/>
              </a:rPr>
            </a:br>
            <a:r>
              <a:rPr kumimoji="0" lang="en-US" altLang="en-US" sz="1050" b="1" i="0" u="none" strike="noStrike" cap="none" normalizeH="0" baseline="0" dirty="0" smtClean="0">
                <a:ln>
                  <a:noFill/>
                </a:ln>
                <a:solidFill>
                  <a:srgbClr val="B22222"/>
                </a:solidFill>
                <a:effectLst/>
                <a:cs typeface="Arial" panose="020B0604020202020204" pitchFamily="34" charset="0"/>
              </a:rPr>
              <a:t>Job posting sites related to Japan:</a:t>
            </a:r>
            <a:r>
              <a:rPr kumimoji="0" lang="en-US" altLang="en-US" sz="1050" b="0" i="0" u="none" strike="noStrike" cap="none" normalizeH="0" baseline="0" dirty="0" smtClean="0">
                <a:ln>
                  <a:noFill/>
                </a:ln>
                <a:solidFill>
                  <a:schemeClr val="tx1"/>
                </a:solidFill>
                <a:effectLst/>
              </a:rPr>
              <a:t/>
            </a:r>
            <a:br>
              <a:rPr kumimoji="0" lang="en-US" altLang="en-US" sz="1050" b="0" i="0" u="none" strike="noStrike" cap="none" normalizeH="0" baseline="0" dirty="0" smtClean="0">
                <a:ln>
                  <a:noFill/>
                </a:ln>
                <a:solidFill>
                  <a:schemeClr val="tx1"/>
                </a:solidFill>
                <a:effectLst/>
              </a:rPr>
            </a:br>
            <a:r>
              <a:rPr kumimoji="0" lang="en-US" altLang="en-US" sz="1050" b="0" i="0" u="none" strike="noStrike" cap="none" normalizeH="0" baseline="0" dirty="0" smtClean="0">
                <a:ln>
                  <a:noFill/>
                </a:ln>
                <a:solidFill>
                  <a:srgbClr val="333333"/>
                </a:solidFill>
                <a:effectLst/>
                <a:cs typeface="Arial" panose="020B0604020202020204" pitchFamily="34" charset="0"/>
              </a:rPr>
              <a:t>TWI: </a:t>
            </a:r>
            <a:r>
              <a:rPr kumimoji="0" lang="en-US" altLang="en-US" sz="1050" b="0" i="0" u="sng" strike="noStrike" cap="none" normalizeH="0" baseline="0" dirty="0" smtClean="0">
                <a:ln>
                  <a:noFill/>
                </a:ln>
                <a:solidFill>
                  <a:srgbClr val="800000"/>
                </a:solidFill>
                <a:effectLst/>
                <a:cs typeface="Arial" panose="020B0604020202020204" pitchFamily="34" charset="0"/>
                <a:hlinkClick r:id="rId6"/>
              </a:rPr>
              <a:t>http://www.twinc.com/jobseekers/service.html</a:t>
            </a:r>
            <a:r>
              <a:rPr kumimoji="0" lang="en-US" altLang="en-US" sz="1050" b="0" i="0" u="none" strike="noStrike" cap="none" normalizeH="0" baseline="0" dirty="0" smtClean="0">
                <a:ln>
                  <a:noFill/>
                </a:ln>
                <a:solidFill>
                  <a:srgbClr val="333333"/>
                </a:solidFill>
                <a:effectLst/>
                <a:cs typeface="Arial" panose="020B0604020202020204" pitchFamily="34" charset="0"/>
              </a:rPr>
              <a:t> (Japanese/English)</a:t>
            </a:r>
            <a:r>
              <a:rPr kumimoji="0" lang="en-US" altLang="en-US" sz="1050" b="0" i="0" u="none" strike="noStrike" cap="none" normalizeH="0" baseline="0" dirty="0" smtClean="0">
                <a:ln>
                  <a:noFill/>
                </a:ln>
                <a:solidFill>
                  <a:schemeClr val="tx1"/>
                </a:solidFill>
                <a:effectLst/>
              </a:rPr>
              <a:t/>
            </a:r>
            <a:br>
              <a:rPr kumimoji="0" lang="en-US" altLang="en-US" sz="1050" b="0" i="0" u="none" strike="noStrike" cap="none" normalizeH="0" baseline="0" dirty="0" smtClean="0">
                <a:ln>
                  <a:noFill/>
                </a:ln>
                <a:solidFill>
                  <a:schemeClr val="tx1"/>
                </a:solidFill>
                <a:effectLst/>
              </a:rPr>
            </a:br>
            <a:r>
              <a:rPr kumimoji="0" lang="en-US" altLang="en-US" sz="1050" b="0" i="0" u="none" strike="noStrike" cap="none" normalizeH="0" baseline="0" dirty="0" err="1" smtClean="0">
                <a:ln>
                  <a:noFill/>
                </a:ln>
                <a:solidFill>
                  <a:srgbClr val="333333"/>
                </a:solidFill>
                <a:effectLst/>
                <a:cs typeface="Arial" panose="020B0604020202020204" pitchFamily="34" charset="0"/>
              </a:rPr>
              <a:t>Pasona</a:t>
            </a:r>
            <a:r>
              <a:rPr kumimoji="0" lang="en-US" altLang="en-US" sz="1050" b="0" i="0" u="none" strike="noStrike" cap="none" normalizeH="0" baseline="0" dirty="0" smtClean="0">
                <a:ln>
                  <a:noFill/>
                </a:ln>
                <a:solidFill>
                  <a:srgbClr val="333333"/>
                </a:solidFill>
                <a:effectLst/>
                <a:cs typeface="Arial" panose="020B0604020202020204" pitchFamily="34" charset="0"/>
              </a:rPr>
              <a:t>: </a:t>
            </a:r>
            <a:r>
              <a:rPr kumimoji="0" lang="en-US" altLang="en-US" sz="1050" b="0" i="0" u="sng" strike="noStrike" cap="none" normalizeH="0" baseline="0" dirty="0" smtClean="0">
                <a:ln>
                  <a:noFill/>
                </a:ln>
                <a:solidFill>
                  <a:srgbClr val="800000"/>
                </a:solidFill>
                <a:effectLst/>
                <a:cs typeface="Arial" panose="020B0604020202020204" pitchFamily="34" charset="0"/>
                <a:hlinkClick r:id="rId7"/>
              </a:rPr>
              <a:t>http://www.pasona.com/</a:t>
            </a:r>
            <a:r>
              <a:rPr kumimoji="0" lang="en-US" altLang="en-US" sz="1050" b="0" i="0" u="none" strike="noStrike" cap="none" normalizeH="0" baseline="0" dirty="0" smtClean="0">
                <a:ln>
                  <a:noFill/>
                </a:ln>
                <a:solidFill>
                  <a:srgbClr val="333333"/>
                </a:solidFill>
                <a:effectLst/>
                <a:cs typeface="Arial" panose="020B0604020202020204" pitchFamily="34" charset="0"/>
              </a:rPr>
              <a:t> (Japanese/English)</a:t>
            </a:r>
            <a:r>
              <a:rPr kumimoji="0" lang="en-US" altLang="en-US" sz="1050" b="0" i="0" u="none" strike="noStrike" cap="none" normalizeH="0" baseline="0" dirty="0" smtClean="0">
                <a:ln>
                  <a:noFill/>
                </a:ln>
                <a:solidFill>
                  <a:schemeClr val="tx1"/>
                </a:solidFill>
                <a:effectLst/>
              </a:rPr>
              <a:t/>
            </a:r>
            <a:br>
              <a:rPr kumimoji="0" lang="en-US" altLang="en-US" sz="1050" b="0" i="0" u="none" strike="noStrike" cap="none" normalizeH="0" baseline="0" dirty="0" smtClean="0">
                <a:ln>
                  <a:noFill/>
                </a:ln>
                <a:solidFill>
                  <a:schemeClr val="tx1"/>
                </a:solidFill>
                <a:effectLst/>
              </a:rPr>
            </a:br>
            <a:r>
              <a:rPr kumimoji="0" lang="en-US" altLang="en-US" sz="1050" b="0" i="0" u="none" strike="noStrike" cap="none" normalizeH="0" baseline="0" dirty="0" err="1" smtClean="0">
                <a:ln>
                  <a:noFill/>
                </a:ln>
                <a:solidFill>
                  <a:srgbClr val="333333"/>
                </a:solidFill>
                <a:effectLst/>
                <a:cs typeface="Arial" panose="020B0604020202020204" pitchFamily="34" charset="0"/>
              </a:rPr>
              <a:t>TriCom</a:t>
            </a:r>
            <a:r>
              <a:rPr kumimoji="0" lang="en-US" altLang="en-US" sz="1050" b="0" i="0" u="none" strike="noStrike" cap="none" normalizeH="0" baseline="0" dirty="0" smtClean="0">
                <a:ln>
                  <a:noFill/>
                </a:ln>
                <a:solidFill>
                  <a:srgbClr val="333333"/>
                </a:solidFill>
                <a:effectLst/>
                <a:cs typeface="Arial" panose="020B0604020202020204" pitchFamily="34" charset="0"/>
              </a:rPr>
              <a:t> Quest: </a:t>
            </a:r>
            <a:r>
              <a:rPr kumimoji="0" lang="en-US" altLang="en-US" sz="1050" b="0" i="0" u="sng" strike="noStrike" cap="none" normalizeH="0" baseline="0" dirty="0" smtClean="0">
                <a:ln>
                  <a:noFill/>
                </a:ln>
                <a:solidFill>
                  <a:srgbClr val="800000"/>
                </a:solidFill>
                <a:effectLst/>
                <a:cs typeface="Arial" panose="020B0604020202020204" pitchFamily="34" charset="0"/>
                <a:hlinkClick r:id="rId8"/>
              </a:rPr>
              <a:t>http://jobs.tricomquest.com</a:t>
            </a:r>
            <a:r>
              <a:rPr kumimoji="0" lang="en-US" altLang="en-US" sz="1050" b="0" i="0" u="none" strike="noStrike" cap="none" normalizeH="0" baseline="0" dirty="0" smtClean="0">
                <a:ln>
                  <a:noFill/>
                </a:ln>
                <a:solidFill>
                  <a:srgbClr val="333333"/>
                </a:solidFill>
                <a:effectLst/>
                <a:cs typeface="Arial" panose="020B0604020202020204" pitchFamily="34" charset="0"/>
              </a:rPr>
              <a:t> (Japanese/English)</a:t>
            </a:r>
            <a:r>
              <a:rPr kumimoji="0" lang="en-US" altLang="en-US" sz="1050" b="0" i="0" u="none" strike="noStrike" cap="none" normalizeH="0" baseline="0" dirty="0" smtClean="0">
                <a:ln>
                  <a:noFill/>
                </a:ln>
                <a:solidFill>
                  <a:schemeClr val="tx1"/>
                </a:solidFill>
                <a:effectLst/>
              </a:rPr>
              <a:t/>
            </a:r>
            <a:br>
              <a:rPr kumimoji="0" lang="en-US" altLang="en-US" sz="1050" b="0" i="0" u="none" strike="noStrike" cap="none" normalizeH="0" baseline="0" dirty="0" smtClean="0">
                <a:ln>
                  <a:noFill/>
                </a:ln>
                <a:solidFill>
                  <a:schemeClr val="tx1"/>
                </a:solidFill>
                <a:effectLst/>
              </a:rPr>
            </a:br>
            <a:r>
              <a:rPr kumimoji="0" lang="en-US" altLang="en-US" sz="1050" b="0" i="0" u="none" strike="noStrike" cap="none" normalizeH="0" baseline="0" dirty="0" smtClean="0">
                <a:ln>
                  <a:noFill/>
                </a:ln>
                <a:solidFill>
                  <a:srgbClr val="333333"/>
                </a:solidFill>
                <a:effectLst/>
                <a:cs typeface="Arial" panose="020B0604020202020204" pitchFamily="34" charset="0"/>
              </a:rPr>
              <a:t>DCM Creations: </a:t>
            </a:r>
            <a:r>
              <a:rPr kumimoji="0" lang="en-US" altLang="en-US" sz="1050" b="0" i="0" u="sng" strike="noStrike" cap="none" normalizeH="0" baseline="0" dirty="0" smtClean="0">
                <a:ln>
                  <a:noFill/>
                </a:ln>
                <a:solidFill>
                  <a:srgbClr val="800000"/>
                </a:solidFill>
                <a:effectLst/>
                <a:cs typeface="Arial" panose="020B0604020202020204" pitchFamily="34" charset="0"/>
                <a:hlinkClick r:id="rId9"/>
              </a:rPr>
              <a:t>http://www.dcmcreations.com/</a:t>
            </a:r>
            <a:r>
              <a:rPr kumimoji="0" lang="en-US" altLang="en-US" sz="1050" b="0" i="0" u="none" strike="noStrike" cap="none" normalizeH="0" baseline="0" dirty="0" smtClean="0">
                <a:ln>
                  <a:noFill/>
                </a:ln>
                <a:solidFill>
                  <a:srgbClr val="333333"/>
                </a:solidFill>
                <a:effectLst/>
                <a:cs typeface="Arial" panose="020B0604020202020204" pitchFamily="34" charset="0"/>
              </a:rPr>
              <a:t> (Japanese/English)</a:t>
            </a:r>
            <a:r>
              <a:rPr kumimoji="0" lang="en-US" altLang="en-US" sz="1050" b="0" i="0" u="none" strike="noStrike" cap="none" normalizeH="0" baseline="0" dirty="0" smtClean="0">
                <a:ln>
                  <a:noFill/>
                </a:ln>
                <a:solidFill>
                  <a:schemeClr val="tx1"/>
                </a:solidFill>
                <a:effectLst/>
              </a:rPr>
              <a:t/>
            </a:r>
            <a:br>
              <a:rPr kumimoji="0" lang="en-US" altLang="en-US" sz="1050" b="0" i="0" u="none" strike="noStrike" cap="none" normalizeH="0" baseline="0" dirty="0" smtClean="0">
                <a:ln>
                  <a:noFill/>
                </a:ln>
                <a:solidFill>
                  <a:schemeClr val="tx1"/>
                </a:solidFill>
                <a:effectLst/>
              </a:rPr>
            </a:br>
            <a:r>
              <a:rPr kumimoji="0" lang="en-US" altLang="en-US" sz="1050" b="0" i="0" u="none" strike="noStrike" cap="none" normalizeH="0" baseline="0" dirty="0" err="1" smtClean="0">
                <a:ln>
                  <a:noFill/>
                </a:ln>
                <a:solidFill>
                  <a:srgbClr val="333333"/>
                </a:solidFill>
                <a:effectLst/>
                <a:cs typeface="Arial" panose="020B0604020202020204" pitchFamily="34" charset="0"/>
              </a:rPr>
              <a:t>Interplace</a:t>
            </a:r>
            <a:r>
              <a:rPr kumimoji="0" lang="en-US" altLang="en-US" sz="1050" b="0" i="0" u="none" strike="noStrike" cap="none" normalizeH="0" baseline="0" dirty="0" smtClean="0">
                <a:ln>
                  <a:noFill/>
                </a:ln>
                <a:solidFill>
                  <a:srgbClr val="333333"/>
                </a:solidFill>
                <a:effectLst/>
                <a:cs typeface="Arial" panose="020B0604020202020204" pitchFamily="34" charset="0"/>
              </a:rPr>
              <a:t>: </a:t>
            </a:r>
            <a:r>
              <a:rPr kumimoji="0" lang="en-US" altLang="en-US" sz="1050" b="0" i="0" u="sng" strike="noStrike" cap="none" normalizeH="0" baseline="0" dirty="0" smtClean="0">
                <a:ln>
                  <a:noFill/>
                </a:ln>
                <a:solidFill>
                  <a:srgbClr val="800000"/>
                </a:solidFill>
                <a:effectLst/>
                <a:cs typeface="Arial" panose="020B0604020202020204" pitchFamily="34" charset="0"/>
                <a:hlinkClick r:id="rId10"/>
              </a:rPr>
              <a:t>http://www.interplace-agency.com/</a:t>
            </a:r>
            <a:r>
              <a:rPr kumimoji="0" lang="en-US" altLang="en-US" sz="1050" b="0" i="0" u="none" strike="noStrike" cap="none" normalizeH="0" baseline="0" dirty="0" smtClean="0">
                <a:ln>
                  <a:noFill/>
                </a:ln>
                <a:solidFill>
                  <a:srgbClr val="333333"/>
                </a:solidFill>
                <a:effectLst/>
                <a:cs typeface="Arial" panose="020B0604020202020204" pitchFamily="34" charset="0"/>
              </a:rPr>
              <a:t> (Japanese/English)</a:t>
            </a:r>
            <a:r>
              <a:rPr kumimoji="0" lang="en-US" altLang="en-US" sz="1050" b="0" i="0" u="none" strike="noStrike" cap="none" normalizeH="0" baseline="0" dirty="0" smtClean="0">
                <a:ln>
                  <a:noFill/>
                </a:ln>
                <a:solidFill>
                  <a:schemeClr val="tx1"/>
                </a:solidFill>
                <a:effectLst/>
              </a:rPr>
              <a:t/>
            </a:r>
            <a:br>
              <a:rPr kumimoji="0" lang="en-US" altLang="en-US" sz="1050" b="0" i="0" u="none" strike="noStrike" cap="none" normalizeH="0" baseline="0" dirty="0" smtClean="0">
                <a:ln>
                  <a:noFill/>
                </a:ln>
                <a:solidFill>
                  <a:schemeClr val="tx1"/>
                </a:solidFill>
                <a:effectLst/>
              </a:rPr>
            </a:br>
            <a:r>
              <a:rPr kumimoji="0" lang="en-US" altLang="en-US" sz="1050" b="0" i="0" u="none" strike="noStrike" cap="none" normalizeH="0" baseline="0" dirty="0" smtClean="0">
                <a:ln>
                  <a:noFill/>
                </a:ln>
                <a:solidFill>
                  <a:srgbClr val="333333"/>
                </a:solidFill>
                <a:effectLst/>
                <a:cs typeface="Arial" panose="020B0604020202020204" pitchFamily="34" charset="0"/>
              </a:rPr>
              <a:t>Advance-Tokyo: </a:t>
            </a:r>
            <a:r>
              <a:rPr kumimoji="0" lang="en-US" altLang="en-US" sz="1050" b="0" i="0" u="sng" strike="noStrike" cap="none" normalizeH="0" baseline="0" dirty="0" smtClean="0">
                <a:ln>
                  <a:noFill/>
                </a:ln>
                <a:solidFill>
                  <a:srgbClr val="800000"/>
                </a:solidFill>
                <a:effectLst/>
                <a:cs typeface="Arial" panose="020B0604020202020204" pitchFamily="34" charset="0"/>
                <a:hlinkClick r:id="rId11"/>
              </a:rPr>
              <a:t>http://advance-tokyo.com/en/</a:t>
            </a:r>
            <a:r>
              <a:rPr kumimoji="0" lang="en-US" altLang="en-US" sz="1050" b="0" i="0" u="none" strike="noStrike" cap="none" normalizeH="0" baseline="0" dirty="0" smtClean="0">
                <a:ln>
                  <a:noFill/>
                </a:ln>
                <a:solidFill>
                  <a:srgbClr val="333333"/>
                </a:solidFill>
                <a:effectLst/>
                <a:cs typeface="Arial" panose="020B0604020202020204" pitchFamily="34" charset="0"/>
              </a:rPr>
              <a:t> (Japanese/English)</a:t>
            </a:r>
            <a:r>
              <a:rPr kumimoji="0" lang="en-US" altLang="en-US" sz="1050" b="0" i="0" u="none" strike="noStrike" cap="none" normalizeH="0" baseline="0" dirty="0" smtClean="0">
                <a:ln>
                  <a:noFill/>
                </a:ln>
                <a:solidFill>
                  <a:schemeClr val="tx1"/>
                </a:solidFill>
                <a:effectLst/>
              </a:rPr>
              <a:t/>
            </a:r>
            <a:br>
              <a:rPr kumimoji="0" lang="en-US" altLang="en-US" sz="1050" b="0" i="0" u="none" strike="noStrike" cap="none" normalizeH="0" baseline="0" dirty="0" smtClean="0">
                <a:ln>
                  <a:noFill/>
                </a:ln>
                <a:solidFill>
                  <a:schemeClr val="tx1"/>
                </a:solidFill>
                <a:effectLst/>
              </a:rPr>
            </a:br>
            <a:r>
              <a:rPr kumimoji="0" lang="en-US" altLang="en-US" sz="1050" b="0" i="0" u="none" strike="noStrike" cap="none" normalizeH="0" baseline="0" dirty="0" smtClean="0">
                <a:ln>
                  <a:noFill/>
                </a:ln>
                <a:solidFill>
                  <a:srgbClr val="333333"/>
                </a:solidFill>
                <a:effectLst/>
                <a:cs typeface="Arial" panose="020B0604020202020204" pitchFamily="34" charset="0"/>
              </a:rPr>
              <a:t>Rod </a:t>
            </a:r>
            <a:r>
              <a:rPr kumimoji="0" lang="en-US" altLang="en-US" sz="1050" b="0" i="0" u="none" strike="noStrike" cap="none" normalizeH="0" baseline="0" dirty="0" err="1" smtClean="0">
                <a:ln>
                  <a:noFill/>
                </a:ln>
                <a:solidFill>
                  <a:srgbClr val="333333"/>
                </a:solidFill>
                <a:effectLst/>
                <a:cs typeface="Arial" panose="020B0604020202020204" pitchFamily="34" charset="0"/>
              </a:rPr>
              <a:t>Cramblit</a:t>
            </a:r>
            <a:r>
              <a:rPr kumimoji="0" lang="en-US" altLang="en-US" sz="1050" b="0" i="0" u="none" strike="noStrike" cap="none" normalizeH="0" baseline="0" dirty="0" smtClean="0">
                <a:ln>
                  <a:noFill/>
                </a:ln>
                <a:solidFill>
                  <a:srgbClr val="333333"/>
                </a:solidFill>
                <a:effectLst/>
                <a:cs typeface="Arial" panose="020B0604020202020204" pitchFamily="34" charset="0"/>
              </a:rPr>
              <a:t> Consulting </a:t>
            </a:r>
            <a:r>
              <a:rPr kumimoji="0" lang="en-US" altLang="en-US" sz="1050" b="0" i="0" u="sng" strike="noStrike" cap="none" normalizeH="0" baseline="0" dirty="0" smtClean="0">
                <a:ln>
                  <a:noFill/>
                </a:ln>
                <a:solidFill>
                  <a:srgbClr val="800000"/>
                </a:solidFill>
                <a:effectLst/>
                <a:cs typeface="Arial" panose="020B0604020202020204" pitchFamily="34" charset="0"/>
                <a:hlinkClick r:id="rId12"/>
              </a:rPr>
              <a:t>rod@cramblitconsulting.com</a:t>
            </a:r>
            <a:r>
              <a:rPr kumimoji="0" lang="en-US" altLang="en-US" sz="1050" b="0" i="0" u="none" strike="noStrike" cap="none" normalizeH="0" baseline="0" dirty="0" smtClean="0">
                <a:ln>
                  <a:noFill/>
                </a:ln>
                <a:solidFill>
                  <a:srgbClr val="333333"/>
                </a:solidFill>
                <a:effectLst/>
                <a:cs typeface="Arial" panose="020B0604020202020204" pitchFamily="34" charset="0"/>
              </a:rPr>
              <a:t> (Japanese/English)</a:t>
            </a:r>
            <a:r>
              <a:rPr kumimoji="0" lang="en-US" altLang="en-US" sz="1050" b="0" i="0" u="none" strike="noStrike" cap="none" normalizeH="0" baseline="0" dirty="0" smtClean="0">
                <a:ln>
                  <a:noFill/>
                </a:ln>
                <a:solidFill>
                  <a:schemeClr val="tx1"/>
                </a:solidFill>
                <a:effectLst/>
              </a:rPr>
              <a:t/>
            </a:r>
            <a:br>
              <a:rPr kumimoji="0" lang="en-US" altLang="en-US" sz="1050" b="0" i="0" u="none" strike="noStrike" cap="none" normalizeH="0" baseline="0" dirty="0" smtClean="0">
                <a:ln>
                  <a:noFill/>
                </a:ln>
                <a:solidFill>
                  <a:schemeClr val="tx1"/>
                </a:solidFill>
                <a:effectLst/>
              </a:rPr>
            </a:br>
            <a:r>
              <a:rPr kumimoji="0" lang="en-US" altLang="en-US" sz="1050" b="0" i="0" u="none" strike="noStrike" cap="none" normalizeH="0" baseline="0" dirty="0" smtClean="0">
                <a:ln>
                  <a:noFill/>
                </a:ln>
                <a:solidFill>
                  <a:srgbClr val="333333"/>
                </a:solidFill>
                <a:effectLst/>
                <a:cs typeface="Arial" panose="020B0604020202020204" pitchFamily="34" charset="0"/>
              </a:rPr>
              <a:t>JOBOT: </a:t>
            </a:r>
            <a:r>
              <a:rPr kumimoji="0" lang="en-US" altLang="en-US" sz="1050" b="0" i="0" u="sng" strike="noStrike" cap="none" normalizeH="0" baseline="0" dirty="0" smtClean="0">
                <a:ln>
                  <a:noFill/>
                </a:ln>
                <a:solidFill>
                  <a:srgbClr val="800000"/>
                </a:solidFill>
                <a:effectLst/>
                <a:cs typeface="Arial" panose="020B0604020202020204" pitchFamily="34" charset="0"/>
                <a:hlinkClick r:id="rId13"/>
              </a:rPr>
              <a:t>https://myjobot.com/</a:t>
            </a:r>
            <a:r>
              <a:rPr kumimoji="0" lang="en-US" altLang="en-US" sz="1050" b="0" i="0" u="none" strike="noStrike" cap="none" normalizeH="0" baseline="0" dirty="0" smtClean="0">
                <a:ln>
                  <a:noFill/>
                </a:ln>
                <a:solidFill>
                  <a:srgbClr val="333333"/>
                </a:solidFill>
                <a:effectLst/>
                <a:cs typeface="Arial" panose="020B0604020202020204" pitchFamily="34" charset="0"/>
              </a:rPr>
              <a:t> (Japanese/English)</a:t>
            </a:r>
            <a:r>
              <a:rPr kumimoji="0" lang="en-US" altLang="en-US" sz="1050" b="0" i="0" u="none" strike="noStrike" cap="none" normalizeH="0" baseline="0" dirty="0" smtClean="0">
                <a:ln>
                  <a:noFill/>
                </a:ln>
                <a:solidFill>
                  <a:schemeClr val="tx1"/>
                </a:solidFill>
                <a:effectLst/>
              </a:rPr>
              <a:t/>
            </a:r>
            <a:br>
              <a:rPr kumimoji="0" lang="en-US" altLang="en-US" sz="1050" b="0" i="0" u="none" strike="noStrike" cap="none" normalizeH="0" baseline="0" dirty="0" smtClean="0">
                <a:ln>
                  <a:noFill/>
                </a:ln>
                <a:solidFill>
                  <a:schemeClr val="tx1"/>
                </a:solidFill>
                <a:effectLst/>
              </a:rPr>
            </a:br>
            <a:r>
              <a:rPr kumimoji="0" lang="en-US" altLang="en-US" sz="1050" b="0" i="0" u="none" strike="noStrike" cap="none" normalizeH="0" baseline="0" dirty="0" smtClean="0">
                <a:ln>
                  <a:noFill/>
                </a:ln>
                <a:solidFill>
                  <a:srgbClr val="333333"/>
                </a:solidFill>
                <a:effectLst/>
                <a:cs typeface="Arial" panose="020B0604020202020204" pitchFamily="34" charset="0"/>
              </a:rPr>
              <a:t>TOP-USA: </a:t>
            </a:r>
            <a:r>
              <a:rPr kumimoji="0" lang="en-US" altLang="en-US" sz="1050" b="0" i="0" u="sng" strike="noStrike" cap="none" normalizeH="0" baseline="0" dirty="0" smtClean="0">
                <a:ln>
                  <a:noFill/>
                </a:ln>
                <a:solidFill>
                  <a:srgbClr val="800000"/>
                </a:solidFill>
                <a:effectLst/>
                <a:cs typeface="Arial" panose="020B0604020202020204" pitchFamily="34" charset="0"/>
                <a:hlinkClick r:id="rId14"/>
              </a:rPr>
              <a:t>http://top-us.com/job-search/ </a:t>
            </a:r>
            <a:r>
              <a:rPr kumimoji="0" lang="en-US" altLang="en-US" sz="1050" b="0" i="0" u="none" strike="noStrike" cap="none" normalizeH="0" baseline="0" dirty="0" smtClean="0">
                <a:ln>
                  <a:noFill/>
                </a:ln>
                <a:solidFill>
                  <a:srgbClr val="333333"/>
                </a:solidFill>
                <a:effectLst/>
                <a:cs typeface="Arial" panose="020B0604020202020204" pitchFamily="34" charset="0"/>
              </a:rPr>
              <a:t>(English/Japanese)</a:t>
            </a:r>
            <a:r>
              <a:rPr kumimoji="0" lang="en-US" altLang="en-US" sz="1050" b="0" i="0" u="none" strike="noStrike" cap="none" normalizeH="0" baseline="0" dirty="0" smtClean="0">
                <a:ln>
                  <a:noFill/>
                </a:ln>
                <a:solidFill>
                  <a:schemeClr val="tx1"/>
                </a:solidFill>
                <a:effectLst/>
              </a:rPr>
              <a:t/>
            </a:r>
            <a:br>
              <a:rPr kumimoji="0" lang="en-US" altLang="en-US" sz="1050" b="0" i="0" u="none" strike="noStrike" cap="none" normalizeH="0" baseline="0" dirty="0" smtClean="0">
                <a:ln>
                  <a:noFill/>
                </a:ln>
                <a:solidFill>
                  <a:schemeClr val="tx1"/>
                </a:solidFill>
                <a:effectLst/>
              </a:rPr>
            </a:br>
            <a:r>
              <a:rPr kumimoji="0" lang="en-US" altLang="en-US" sz="1050" b="0" i="0" u="none" strike="noStrike" cap="none" normalizeH="0" baseline="0" dirty="0" err="1" smtClean="0">
                <a:ln>
                  <a:noFill/>
                </a:ln>
                <a:solidFill>
                  <a:srgbClr val="333333"/>
                </a:solidFill>
                <a:effectLst/>
                <a:cs typeface="Arial" panose="020B0604020202020204" pitchFamily="34" charset="0"/>
              </a:rPr>
              <a:t>Vivinavi</a:t>
            </a:r>
            <a:r>
              <a:rPr kumimoji="0" lang="en-US" altLang="en-US" sz="1050" b="0" i="0" u="none" strike="noStrike" cap="none" normalizeH="0" baseline="0" dirty="0" smtClean="0">
                <a:ln>
                  <a:noFill/>
                </a:ln>
                <a:solidFill>
                  <a:srgbClr val="333333"/>
                </a:solidFill>
                <a:effectLst/>
                <a:cs typeface="Arial" panose="020B0604020202020204" pitchFamily="34" charset="0"/>
              </a:rPr>
              <a:t> </a:t>
            </a:r>
            <a:r>
              <a:rPr kumimoji="0" lang="en-US" altLang="en-US" sz="1050" b="0" i="0" u="none" strike="noStrike" cap="none" normalizeH="0" baseline="0" dirty="0" err="1" smtClean="0">
                <a:ln>
                  <a:noFill/>
                </a:ln>
                <a:solidFill>
                  <a:srgbClr val="333333"/>
                </a:solidFill>
                <a:effectLst/>
                <a:cs typeface="Arial" panose="020B0604020202020204" pitchFamily="34" charset="0"/>
              </a:rPr>
              <a:t>びびなび</a:t>
            </a:r>
            <a:r>
              <a:rPr kumimoji="0" lang="en-US" altLang="en-US" sz="1050" b="0" i="0" u="none" strike="noStrike" cap="none" normalizeH="0" baseline="0" dirty="0" smtClean="0">
                <a:ln>
                  <a:noFill/>
                </a:ln>
                <a:solidFill>
                  <a:srgbClr val="333333"/>
                </a:solidFill>
                <a:effectLst/>
                <a:cs typeface="Arial" panose="020B0604020202020204" pitchFamily="34" charset="0"/>
              </a:rPr>
              <a:t> </a:t>
            </a:r>
            <a:r>
              <a:rPr kumimoji="0" lang="en-US" altLang="en-US" sz="1050" b="0" i="0" u="none" strike="noStrike" cap="none" normalizeH="0" baseline="0" dirty="0" err="1" smtClean="0">
                <a:ln>
                  <a:noFill/>
                </a:ln>
                <a:solidFill>
                  <a:srgbClr val="333333"/>
                </a:solidFill>
                <a:effectLst/>
                <a:cs typeface="Arial" panose="020B0604020202020204" pitchFamily="34" charset="0"/>
              </a:rPr>
              <a:t>ロサンゼルス</a:t>
            </a:r>
            <a:r>
              <a:rPr kumimoji="0" lang="en-US" altLang="en-US" sz="1050" b="0" i="0" u="none" strike="noStrike" cap="none" normalizeH="0" baseline="0" dirty="0" smtClean="0">
                <a:ln>
                  <a:noFill/>
                </a:ln>
                <a:solidFill>
                  <a:srgbClr val="333333"/>
                </a:solidFill>
                <a:effectLst/>
                <a:cs typeface="Arial" panose="020B0604020202020204" pitchFamily="34" charset="0"/>
              </a:rPr>
              <a:t>: </a:t>
            </a:r>
            <a:r>
              <a:rPr kumimoji="0" lang="en-US" altLang="en-US" sz="1050" b="0" i="0" u="sng" strike="noStrike" cap="none" normalizeH="0" baseline="0" dirty="0" smtClean="0">
                <a:ln>
                  <a:noFill/>
                </a:ln>
                <a:solidFill>
                  <a:srgbClr val="800000"/>
                </a:solidFill>
                <a:effectLst/>
                <a:cs typeface="Arial" panose="020B0604020202020204" pitchFamily="34" charset="0"/>
                <a:hlinkClick r:id="rId15"/>
              </a:rPr>
              <a:t>http://losangeles.vivinavi.com/JA/cj/</a:t>
            </a:r>
            <a:r>
              <a:rPr kumimoji="0" lang="en-US" altLang="en-US" sz="1050" b="0" i="0" u="none" strike="noStrike" cap="none" normalizeH="0" baseline="0" dirty="0" smtClean="0">
                <a:ln>
                  <a:noFill/>
                </a:ln>
                <a:solidFill>
                  <a:srgbClr val="333333"/>
                </a:solidFill>
                <a:effectLst/>
                <a:cs typeface="Arial" panose="020B0604020202020204" pitchFamily="34" charset="0"/>
              </a:rPr>
              <a:t> (Japanese only)</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050" dirty="0">
              <a:solidFill>
                <a:srgbClr val="333333"/>
              </a:solidFill>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chemeClr val="tx1"/>
                </a:solidFill>
                <a:effectLst/>
              </a:rPr>
              <a:t/>
            </a:r>
            <a:br>
              <a:rPr kumimoji="0" lang="en-US" altLang="en-US" sz="1050" b="0" i="0" u="none" strike="noStrike" cap="none" normalizeH="0" baseline="0" dirty="0" smtClean="0">
                <a:ln>
                  <a:noFill/>
                </a:ln>
                <a:solidFill>
                  <a:schemeClr val="tx1"/>
                </a:solidFill>
                <a:effectLst/>
              </a:rPr>
            </a:br>
            <a:endParaRPr kumimoji="0" lang="en-US" altLang="en-US" sz="1050" b="0" i="0" u="none" strike="noStrike" cap="none" normalizeH="0" baseline="0" dirty="0" smtClean="0">
              <a:ln>
                <a:noFill/>
              </a:ln>
              <a:solidFill>
                <a:schemeClr val="tx1"/>
              </a:solidFill>
              <a:effectLst/>
            </a:endParaRPr>
          </a:p>
        </p:txBody>
      </p:sp>
      <p:sp>
        <p:nvSpPr>
          <p:cNvPr id="6" name="Rectangle 2"/>
          <p:cNvSpPr>
            <a:spLocks noChangeArrowheads="1"/>
          </p:cNvSpPr>
          <p:nvPr/>
        </p:nvSpPr>
        <p:spPr bwMode="auto">
          <a:xfrm rot="10800000" flipV="1">
            <a:off x="4114801" y="3359751"/>
            <a:ext cx="3733800"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B22222"/>
                </a:solidFill>
                <a:effectLst/>
                <a:latin typeface="Arial" panose="020B0604020202020204" pitchFamily="34" charset="0"/>
                <a:cs typeface="Arial" panose="020B0604020202020204" pitchFamily="34" charset="0"/>
              </a:rPr>
              <a:t>General Job Search:</a:t>
            </a:r>
            <a:r>
              <a:rPr kumimoji="0" lang="en-US" altLang="en-US" sz="600" b="0" i="0" u="none" strike="noStrike" cap="none" normalizeH="0" baseline="0" dirty="0" smtClean="0">
                <a:ln>
                  <a:noFill/>
                </a:ln>
                <a:solidFill>
                  <a:schemeClr val="tx1"/>
                </a:solidFill>
                <a:effectLst/>
              </a:rPr>
              <a:t/>
            </a:r>
            <a:br>
              <a:rPr kumimoji="0" lang="en-US" altLang="en-US" sz="600" b="0" i="0" u="none" strike="noStrike" cap="none" normalizeH="0" baseline="0" dirty="0" smtClean="0">
                <a:ln>
                  <a:noFill/>
                </a:ln>
                <a:solidFill>
                  <a:schemeClr val="tx1"/>
                </a:solidFill>
                <a:effectLst/>
              </a:rPr>
            </a:br>
            <a:r>
              <a:rPr kumimoji="0" lang="en-US" altLang="en-US" sz="9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1. Indeed: </a:t>
            </a:r>
            <a:r>
              <a:rPr kumimoji="0" lang="en-US" altLang="en-US" sz="900" b="0" i="0" u="sng" strike="noStrike" cap="none" normalizeH="0" baseline="0" dirty="0" smtClean="0">
                <a:ln>
                  <a:noFill/>
                </a:ln>
                <a:solidFill>
                  <a:srgbClr val="800000"/>
                </a:solidFill>
                <a:effectLst/>
                <a:latin typeface="Arial" panose="020B0604020202020204" pitchFamily="34" charset="0"/>
                <a:cs typeface="Arial" panose="020B0604020202020204" pitchFamily="34" charset="0"/>
                <a:hlinkClick r:id="rId16"/>
              </a:rPr>
              <a:t>www.indeed.com</a:t>
            </a:r>
            <a:r>
              <a:rPr kumimoji="0" lang="en-US" altLang="en-US" sz="600" b="0" i="0" u="none" strike="noStrike" cap="none" normalizeH="0" baseline="0" dirty="0" smtClean="0">
                <a:ln>
                  <a:noFill/>
                </a:ln>
                <a:solidFill>
                  <a:schemeClr val="tx1"/>
                </a:solidFill>
                <a:effectLst/>
              </a:rPr>
              <a:t/>
            </a:r>
            <a:br>
              <a:rPr kumimoji="0" lang="en-US" altLang="en-US" sz="600" b="0" i="0" u="none" strike="noStrike" cap="none" normalizeH="0" baseline="0" dirty="0" smtClean="0">
                <a:ln>
                  <a:noFill/>
                </a:ln>
                <a:solidFill>
                  <a:schemeClr val="tx1"/>
                </a:solidFill>
                <a:effectLst/>
              </a:rPr>
            </a:br>
            <a:r>
              <a:rPr kumimoji="0" lang="en-US" altLang="en-US" sz="9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Employers pay per view of their job advertisement. Job seekers can use it for free, and post their resumes. From the employers’ side, they are notified of resumes that match their job descriptions automatically. You can also apply directly to the company.</a:t>
            </a:r>
            <a:r>
              <a:rPr kumimoji="0" lang="en-US" altLang="en-US" sz="600" b="0" i="0" u="none" strike="noStrike" cap="none" normalizeH="0" baseline="0" dirty="0" smtClean="0">
                <a:ln>
                  <a:noFill/>
                </a:ln>
                <a:solidFill>
                  <a:schemeClr val="tx1"/>
                </a:solidFill>
                <a:effectLst/>
              </a:rPr>
              <a:t/>
            </a:r>
            <a:br>
              <a:rPr kumimoji="0" lang="en-US" altLang="en-US" sz="600" b="0" i="0" u="none" strike="noStrike" cap="none" normalizeH="0" baseline="0" dirty="0" smtClean="0">
                <a:ln>
                  <a:noFill/>
                </a:ln>
                <a:solidFill>
                  <a:schemeClr val="tx1"/>
                </a:solidFill>
                <a:effectLst/>
              </a:rPr>
            </a:b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9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2. Idealist: </a:t>
            </a:r>
            <a:r>
              <a:rPr kumimoji="0" lang="en-US" altLang="en-US" sz="900" b="0" i="0" u="sng" strike="noStrike" cap="none" normalizeH="0" baseline="0" dirty="0" smtClean="0">
                <a:ln>
                  <a:noFill/>
                </a:ln>
                <a:solidFill>
                  <a:srgbClr val="800000"/>
                </a:solidFill>
                <a:effectLst/>
                <a:latin typeface="Arial" panose="020B0604020202020204" pitchFamily="34" charset="0"/>
                <a:cs typeface="Arial" panose="020B0604020202020204" pitchFamily="34" charset="0"/>
                <a:hlinkClick r:id="rId17"/>
              </a:rPr>
              <a:t>www.idealist.org</a:t>
            </a:r>
            <a:r>
              <a:rPr kumimoji="0" lang="en-US" altLang="en-US" sz="600" b="0" i="0" u="none" strike="noStrike" cap="none" normalizeH="0" baseline="0" dirty="0" smtClean="0">
                <a:ln>
                  <a:noFill/>
                </a:ln>
                <a:solidFill>
                  <a:schemeClr val="tx1"/>
                </a:solidFill>
                <a:effectLst/>
              </a:rPr>
              <a:t/>
            </a:r>
            <a:br>
              <a:rPr kumimoji="0" lang="en-US" altLang="en-US" sz="600" b="0" i="0" u="none" strike="noStrike" cap="none" normalizeH="0" baseline="0" dirty="0" smtClean="0">
                <a:ln>
                  <a:noFill/>
                </a:ln>
                <a:solidFill>
                  <a:schemeClr val="tx1"/>
                </a:solidFill>
                <a:effectLst/>
              </a:rPr>
            </a:b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9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Lists primarily non-profit job opportunities, volunteer opportunities, and is geared towards people dedicated to making positive social, environment, etc. contributions through their career and professional activities.</a:t>
            </a:r>
            <a:r>
              <a:rPr kumimoji="0" lang="en-US" altLang="en-US" sz="600" b="0" i="0" u="none" strike="noStrike" cap="none" normalizeH="0" baseline="0" dirty="0" smtClean="0">
                <a:ln>
                  <a:noFill/>
                </a:ln>
                <a:solidFill>
                  <a:schemeClr val="tx1"/>
                </a:solidFill>
                <a:effectLst/>
              </a:rPr>
              <a:t/>
            </a:r>
            <a:br>
              <a:rPr kumimoji="0" lang="en-US" altLang="en-US" sz="600" b="0" i="0" u="none" strike="noStrike" cap="none" normalizeH="0" baseline="0" dirty="0" smtClean="0">
                <a:ln>
                  <a:noFill/>
                </a:ln>
                <a:solidFill>
                  <a:schemeClr val="tx1"/>
                </a:solidFill>
                <a:effectLst/>
              </a:rPr>
            </a:b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9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3. Glassdoor: </a:t>
            </a:r>
            <a:r>
              <a:rPr kumimoji="0" lang="en-US" altLang="en-US" sz="900" b="0" i="0" u="sng" strike="noStrike" cap="none" normalizeH="0" baseline="0" dirty="0" smtClean="0">
                <a:ln>
                  <a:noFill/>
                </a:ln>
                <a:solidFill>
                  <a:srgbClr val="800000"/>
                </a:solidFill>
                <a:effectLst/>
                <a:latin typeface="Arial" panose="020B0604020202020204" pitchFamily="34" charset="0"/>
                <a:cs typeface="Arial" panose="020B0604020202020204" pitchFamily="34" charset="0"/>
                <a:hlinkClick r:id="rId18"/>
              </a:rPr>
              <a:t>http://www.glassdoor.com/index.htm</a:t>
            </a:r>
            <a:endParaRPr kumimoji="0" lang="en-US" altLang="en-US" sz="900" b="0" i="0" u="sng" strike="noStrike" cap="none" normalizeH="0" baseline="0" dirty="0" smtClean="0">
              <a:ln>
                <a:noFill/>
              </a:ln>
              <a:solidFill>
                <a:srgbClr val="800000"/>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900" u="sng" dirty="0" smtClean="0">
                <a:cs typeface="Arial" panose="020B0604020202020204" pitchFamily="34" charset="0"/>
              </a:rPr>
              <a:t>Salaries and company reviews plus jobs</a:t>
            </a:r>
            <a:r>
              <a:rPr kumimoji="0" lang="en-US" altLang="en-US" sz="600" b="0" i="0" u="none" strike="noStrike" cap="none" normalizeH="0" baseline="0" dirty="0" smtClean="0">
                <a:ln>
                  <a:noFill/>
                </a:ln>
                <a:effectLst/>
              </a:rPr>
              <a:t> </a:t>
            </a:r>
            <a:endParaRPr kumimoji="0" lang="en-US" altLang="en-US" sz="1800" b="0" i="0" u="none" strike="noStrike" cap="none" normalizeH="0" baseline="0" dirty="0" smtClean="0">
              <a:ln>
                <a:noFill/>
              </a:ln>
              <a:effectLst/>
            </a:endParaRPr>
          </a:p>
        </p:txBody>
      </p:sp>
      <p:sp>
        <p:nvSpPr>
          <p:cNvPr id="7" name="Rectangle 6"/>
          <p:cNvSpPr/>
          <p:nvPr/>
        </p:nvSpPr>
        <p:spPr>
          <a:xfrm>
            <a:off x="228600" y="-76200"/>
            <a:ext cx="1524000" cy="2133600"/>
          </a:xfrm>
          <a:prstGeom prst="rect">
            <a:avLst/>
          </a:prstGeom>
          <a:solidFill>
            <a:srgbClr val="E5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0151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228600"/>
            <a:ext cx="9408160" cy="7315200"/>
          </a:xfrm>
        </p:spPr>
      </p:pic>
      <p:sp>
        <p:nvSpPr>
          <p:cNvPr id="5" name="TextBox 4"/>
          <p:cNvSpPr txBox="1"/>
          <p:nvPr/>
        </p:nvSpPr>
        <p:spPr>
          <a:xfrm>
            <a:off x="76200" y="-76200"/>
            <a:ext cx="6477000" cy="3534494"/>
          </a:xfrm>
          <a:prstGeom prst="rect">
            <a:avLst/>
          </a:prstGeom>
          <a:noFill/>
        </p:spPr>
        <p:txBody>
          <a:bodyPr wrap="square" rtlCol="0">
            <a:spAutoFit/>
          </a:bodyPr>
          <a:lstStyle/>
          <a:p>
            <a:r>
              <a:rPr lang="en-US" b="1" dirty="0">
                <a:solidFill>
                  <a:srgbClr val="00B0F0"/>
                </a:solidFill>
                <a:latin typeface="Arial" panose="020B0604020202020204" pitchFamily="34" charset="0"/>
              </a:rPr>
              <a:t>Job Search Books</a:t>
            </a:r>
            <a:r>
              <a:rPr lang="en-US" b="1" dirty="0" smtClean="0">
                <a:solidFill>
                  <a:srgbClr val="00B0F0"/>
                </a:solidFill>
                <a:latin typeface="Arial" panose="020B0604020202020204" pitchFamily="34" charset="0"/>
              </a:rPr>
              <a:t>:</a:t>
            </a:r>
          </a:p>
          <a:p>
            <a:endParaRPr lang="en-US" b="1" dirty="0" smtClean="0">
              <a:solidFill>
                <a:srgbClr val="00B0F0"/>
              </a:solidFill>
              <a:latin typeface="Arial" panose="020B0604020202020204" pitchFamily="34" charset="0"/>
            </a:endParaRPr>
          </a:p>
          <a:p>
            <a:pPr>
              <a:buFont typeface="Arial" panose="020B0604020202020204" pitchFamily="34" charset="0"/>
              <a:buChar char="•"/>
            </a:pPr>
            <a:r>
              <a:rPr lang="en-US" b="1" i="1" dirty="0">
                <a:solidFill>
                  <a:srgbClr val="333333"/>
                </a:solidFill>
                <a:latin typeface="Arial" panose="020B0604020202020204" pitchFamily="34" charset="0"/>
              </a:rPr>
              <a:t>What Color is Your Parachute </a:t>
            </a:r>
            <a:r>
              <a:rPr lang="en-US" dirty="0">
                <a:solidFill>
                  <a:srgbClr val="333333"/>
                </a:solidFill>
                <a:latin typeface="Arial" panose="020B0604020202020204" pitchFamily="34" charset="0"/>
              </a:rPr>
              <a:t>– Richard N. </a:t>
            </a:r>
            <a:r>
              <a:rPr lang="en-US" dirty="0" err="1">
                <a:solidFill>
                  <a:srgbClr val="333333"/>
                </a:solidFill>
                <a:latin typeface="Arial" panose="020B0604020202020204" pitchFamily="34" charset="0"/>
              </a:rPr>
              <a:t>Bolles</a:t>
            </a:r>
            <a:endParaRPr lang="en-US" dirty="0">
              <a:solidFill>
                <a:srgbClr val="333333"/>
              </a:solidFill>
              <a:latin typeface="Arial" panose="020B0604020202020204" pitchFamily="34" charset="0"/>
            </a:endParaRPr>
          </a:p>
          <a:p>
            <a:pPr>
              <a:buFont typeface="Arial" panose="020B0604020202020204" pitchFamily="34" charset="0"/>
              <a:buChar char="•"/>
            </a:pPr>
            <a:r>
              <a:rPr lang="en-US" b="1" i="1" dirty="0">
                <a:solidFill>
                  <a:srgbClr val="333333"/>
                </a:solidFill>
                <a:latin typeface="Arial" panose="020B0604020202020204" pitchFamily="34" charset="0"/>
              </a:rPr>
              <a:t>How to Find Your Mission in Life </a:t>
            </a:r>
            <a:r>
              <a:rPr lang="en-US" i="1" dirty="0">
                <a:solidFill>
                  <a:srgbClr val="333333"/>
                </a:solidFill>
                <a:latin typeface="Arial" panose="020B0604020202020204" pitchFamily="34" charset="0"/>
              </a:rPr>
              <a:t>- </a:t>
            </a:r>
            <a:r>
              <a:rPr lang="en-US" dirty="0">
                <a:solidFill>
                  <a:srgbClr val="333333"/>
                </a:solidFill>
                <a:latin typeface="Arial" panose="020B0604020202020204" pitchFamily="34" charset="0"/>
              </a:rPr>
              <a:t>Richard N. </a:t>
            </a:r>
            <a:r>
              <a:rPr lang="en-US" dirty="0" err="1">
                <a:solidFill>
                  <a:srgbClr val="333333"/>
                </a:solidFill>
                <a:latin typeface="Arial" panose="020B0604020202020204" pitchFamily="34" charset="0"/>
              </a:rPr>
              <a:t>Bolles</a:t>
            </a:r>
            <a:endParaRPr lang="en-US" i="1" dirty="0">
              <a:solidFill>
                <a:srgbClr val="333333"/>
              </a:solidFill>
              <a:latin typeface="Arial" panose="020B0604020202020204" pitchFamily="34" charset="0"/>
            </a:endParaRPr>
          </a:p>
          <a:p>
            <a:pPr>
              <a:buFont typeface="Arial" panose="020B0604020202020204" pitchFamily="34" charset="0"/>
              <a:buChar char="•"/>
            </a:pPr>
            <a:r>
              <a:rPr lang="en-US" b="1" i="1" dirty="0" smtClean="0">
                <a:solidFill>
                  <a:srgbClr val="333333"/>
                </a:solidFill>
                <a:latin typeface="Arial" panose="020B0604020202020204" pitchFamily="34" charset="0"/>
              </a:rPr>
              <a:t>The </a:t>
            </a:r>
            <a:r>
              <a:rPr lang="en-US" b="1" i="1" dirty="0">
                <a:solidFill>
                  <a:srgbClr val="333333"/>
                </a:solidFill>
                <a:latin typeface="Arial" panose="020B0604020202020204" pitchFamily="34" charset="0"/>
              </a:rPr>
              <a:t>Wake Up and Dream Challenge </a:t>
            </a:r>
            <a:r>
              <a:rPr lang="en-US" i="1" dirty="0">
                <a:solidFill>
                  <a:srgbClr val="333333"/>
                </a:solidFill>
                <a:latin typeface="Arial" panose="020B0604020202020204" pitchFamily="34" charset="0"/>
              </a:rPr>
              <a:t>- </a:t>
            </a:r>
            <a:r>
              <a:rPr lang="en-US" dirty="0">
                <a:solidFill>
                  <a:srgbClr val="333333"/>
                </a:solidFill>
                <a:latin typeface="Arial" panose="020B0604020202020204" pitchFamily="34" charset="0"/>
              </a:rPr>
              <a:t>Dr. Barbara </a:t>
            </a:r>
            <a:r>
              <a:rPr lang="en-US" dirty="0" err="1">
                <a:solidFill>
                  <a:srgbClr val="333333"/>
                </a:solidFill>
                <a:latin typeface="Arial" panose="020B0604020202020204" pitchFamily="34" charset="0"/>
              </a:rPr>
              <a:t>Lavi</a:t>
            </a:r>
            <a:endParaRPr lang="en-US" dirty="0">
              <a:solidFill>
                <a:srgbClr val="333333"/>
              </a:solidFill>
              <a:latin typeface="Arial" panose="020B0604020202020204" pitchFamily="34" charset="0"/>
            </a:endParaRPr>
          </a:p>
          <a:p>
            <a:pPr>
              <a:buFont typeface="Arial" panose="020B0604020202020204" pitchFamily="34" charset="0"/>
              <a:buChar char="•"/>
            </a:pPr>
            <a:r>
              <a:rPr lang="en-US" b="1" i="1" dirty="0">
                <a:solidFill>
                  <a:srgbClr val="333333"/>
                </a:solidFill>
                <a:latin typeface="Arial" panose="020B0604020202020204" pitchFamily="34" charset="0"/>
              </a:rPr>
              <a:t>All Things at Once </a:t>
            </a:r>
            <a:r>
              <a:rPr lang="en-US" i="1" dirty="0">
                <a:solidFill>
                  <a:srgbClr val="333333"/>
                </a:solidFill>
                <a:latin typeface="Arial" panose="020B0604020202020204" pitchFamily="34" charset="0"/>
              </a:rPr>
              <a:t>- </a:t>
            </a:r>
            <a:r>
              <a:rPr lang="en-US" dirty="0">
                <a:solidFill>
                  <a:srgbClr val="333333"/>
                </a:solidFill>
                <a:latin typeface="Arial" panose="020B0604020202020204" pitchFamily="34" charset="0"/>
              </a:rPr>
              <a:t>Mika Brzezinski</a:t>
            </a:r>
          </a:p>
          <a:p>
            <a:pPr>
              <a:buFont typeface="Arial" panose="020B0604020202020204" pitchFamily="34" charset="0"/>
              <a:buChar char="•"/>
            </a:pPr>
            <a:r>
              <a:rPr lang="en-US" b="1" i="1" dirty="0">
                <a:solidFill>
                  <a:srgbClr val="333333"/>
                </a:solidFill>
                <a:latin typeface="Arial" panose="020B0604020202020204" pitchFamily="34" charset="0"/>
              </a:rPr>
              <a:t>The Power of Real Time Social Media Marketing </a:t>
            </a:r>
            <a:r>
              <a:rPr lang="en-US" i="1" dirty="0">
                <a:solidFill>
                  <a:srgbClr val="333333"/>
                </a:solidFill>
                <a:latin typeface="Arial" panose="020B0604020202020204" pitchFamily="34" charset="0"/>
              </a:rPr>
              <a:t>- </a:t>
            </a:r>
            <a:r>
              <a:rPr lang="en-US" dirty="0">
                <a:solidFill>
                  <a:srgbClr val="333333"/>
                </a:solidFill>
                <a:latin typeface="Arial" panose="020B0604020202020204" pitchFamily="34" charset="0"/>
              </a:rPr>
              <a:t>Beverly Macy</a:t>
            </a:r>
          </a:p>
          <a:p>
            <a:pPr>
              <a:buFont typeface="Arial" panose="020B0604020202020204" pitchFamily="34" charset="0"/>
              <a:buChar char="•"/>
            </a:pPr>
            <a:r>
              <a:rPr lang="en-US" b="1" i="1" dirty="0">
                <a:solidFill>
                  <a:srgbClr val="333333"/>
                </a:solidFill>
                <a:latin typeface="Arial" panose="020B0604020202020204" pitchFamily="34" charset="0"/>
              </a:rPr>
              <a:t>Rebounders </a:t>
            </a:r>
            <a:r>
              <a:rPr lang="en-US" i="1" dirty="0">
                <a:solidFill>
                  <a:srgbClr val="333333"/>
                </a:solidFill>
                <a:latin typeface="Arial" panose="020B0604020202020204" pitchFamily="34" charset="0"/>
              </a:rPr>
              <a:t>-</a:t>
            </a:r>
            <a:r>
              <a:rPr lang="en-US" dirty="0">
                <a:solidFill>
                  <a:srgbClr val="333333"/>
                </a:solidFill>
                <a:latin typeface="Arial" panose="020B0604020202020204" pitchFamily="34" charset="0"/>
              </a:rPr>
              <a:t> Rick </a:t>
            </a:r>
            <a:r>
              <a:rPr lang="en-US" dirty="0" smtClean="0">
                <a:solidFill>
                  <a:srgbClr val="333333"/>
                </a:solidFill>
                <a:latin typeface="Arial" panose="020B0604020202020204" pitchFamily="34" charset="0"/>
              </a:rPr>
              <a:t>Newman</a:t>
            </a:r>
            <a:endParaRPr lang="en-US" dirty="0">
              <a:solidFill>
                <a:srgbClr val="333333"/>
              </a:solidFill>
              <a:latin typeface="Arial" panose="020B0604020202020204" pitchFamily="34" charset="0"/>
            </a:endParaRPr>
          </a:p>
          <a:p>
            <a:pPr>
              <a:buFont typeface="Arial" panose="020B0604020202020204" pitchFamily="34" charset="0"/>
              <a:buChar char="•"/>
            </a:pPr>
            <a:r>
              <a:rPr lang="en-US" b="1" i="1" dirty="0" smtClean="0">
                <a:solidFill>
                  <a:srgbClr val="333333"/>
                </a:solidFill>
                <a:latin typeface="Arial" panose="020B0604020202020204" pitchFamily="34" charset="0"/>
              </a:rPr>
              <a:t>Do </a:t>
            </a:r>
            <a:r>
              <a:rPr lang="en-US" b="1" i="1" dirty="0">
                <a:solidFill>
                  <a:srgbClr val="333333"/>
                </a:solidFill>
                <a:latin typeface="Arial" panose="020B0604020202020204" pitchFamily="34" charset="0"/>
              </a:rPr>
              <a:t>What You Are </a:t>
            </a:r>
            <a:r>
              <a:rPr lang="en-US" i="1" dirty="0">
                <a:solidFill>
                  <a:srgbClr val="333333"/>
                </a:solidFill>
                <a:latin typeface="Arial" panose="020B0604020202020204" pitchFamily="34" charset="0"/>
              </a:rPr>
              <a:t>- </a:t>
            </a:r>
            <a:r>
              <a:rPr lang="en-US" dirty="0">
                <a:solidFill>
                  <a:srgbClr val="333333"/>
                </a:solidFill>
                <a:latin typeface="Arial" panose="020B0604020202020204" pitchFamily="34" charset="0"/>
              </a:rPr>
              <a:t>Myers-Briggs</a:t>
            </a:r>
          </a:p>
          <a:p>
            <a:pPr>
              <a:buFont typeface="Arial" panose="020B0604020202020204" pitchFamily="34" charset="0"/>
              <a:buChar char="•"/>
            </a:pPr>
            <a:r>
              <a:rPr lang="en-US" b="1" i="1" dirty="0">
                <a:solidFill>
                  <a:srgbClr val="333333"/>
                </a:solidFill>
                <a:latin typeface="Arial" panose="020B0604020202020204" pitchFamily="34" charset="0"/>
              </a:rPr>
              <a:t>The Networking Survival Guide </a:t>
            </a:r>
            <a:r>
              <a:rPr lang="en-US" i="1" dirty="0">
                <a:solidFill>
                  <a:srgbClr val="333333"/>
                </a:solidFill>
                <a:latin typeface="Arial" panose="020B0604020202020204" pitchFamily="34" charset="0"/>
              </a:rPr>
              <a:t>- </a:t>
            </a:r>
            <a:r>
              <a:rPr lang="en-US" dirty="0">
                <a:solidFill>
                  <a:srgbClr val="333333"/>
                </a:solidFill>
                <a:latin typeface="Arial" panose="020B0604020202020204" pitchFamily="34" charset="0"/>
              </a:rPr>
              <a:t>Diane </a:t>
            </a:r>
            <a:r>
              <a:rPr lang="en-US" dirty="0" smtClean="0">
                <a:solidFill>
                  <a:srgbClr val="333333"/>
                </a:solidFill>
                <a:latin typeface="Arial" panose="020B0604020202020204" pitchFamily="34" charset="0"/>
              </a:rPr>
              <a:t>Darling</a:t>
            </a:r>
          </a:p>
          <a:p>
            <a:pPr marR="0" lvl="1">
              <a:lnSpc>
                <a:spcPct val="107000"/>
              </a:lnSpc>
              <a:spcBef>
                <a:spcPts val="0"/>
              </a:spcBef>
              <a:spcAft>
                <a:spcPts val="0"/>
              </a:spcAft>
            </a:pPr>
            <a:endParaRPr lang="en-US" sz="2400" dirty="0">
              <a:solidFill>
                <a:srgbClr val="00B0F0"/>
              </a:solidFill>
              <a:effectLst/>
              <a:latin typeface="Lucida Calligraphy" panose="03010101010101010101" pitchFamily="66" charset="0"/>
              <a:ea typeface="MS Mincho" panose="02020609040205080304" pitchFamily="49" charset="-128"/>
              <a:cs typeface="Times New Roman" panose="02020603050405020304" pitchFamily="18" charset="0"/>
            </a:endParaRPr>
          </a:p>
        </p:txBody>
      </p:sp>
      <p:sp>
        <p:nvSpPr>
          <p:cNvPr id="3" name="TextBox 2"/>
          <p:cNvSpPr txBox="1"/>
          <p:nvPr/>
        </p:nvSpPr>
        <p:spPr>
          <a:xfrm>
            <a:off x="-1295400" y="6019800"/>
            <a:ext cx="10515600" cy="646331"/>
          </a:xfrm>
          <a:prstGeom prst="rect">
            <a:avLst/>
          </a:prstGeom>
          <a:noFill/>
        </p:spPr>
        <p:txBody>
          <a:bodyPr wrap="square" rtlCol="0">
            <a:spAutoFit/>
          </a:bodyPr>
          <a:lstStyle/>
          <a:p>
            <a:pPr algn="r">
              <a:buFont typeface="Arial" panose="020B0604020202020204" pitchFamily="34" charset="0"/>
              <a:buChar char="•"/>
            </a:pPr>
            <a:r>
              <a:rPr lang="en-US" b="1" i="1" dirty="0" smtClean="0">
                <a:solidFill>
                  <a:srgbClr val="333333"/>
                </a:solidFill>
                <a:latin typeface="Arial" panose="020B0604020202020204" pitchFamily="34" charset="0"/>
              </a:rPr>
              <a:t>How </a:t>
            </a:r>
            <a:r>
              <a:rPr lang="en-US" b="1" i="1" dirty="0">
                <a:solidFill>
                  <a:srgbClr val="333333"/>
                </a:solidFill>
                <a:latin typeface="Arial" panose="020B0604020202020204" pitchFamily="34" charset="0"/>
              </a:rPr>
              <a:t>Google Works </a:t>
            </a:r>
            <a:r>
              <a:rPr lang="en-US" i="1" dirty="0">
                <a:solidFill>
                  <a:srgbClr val="333333"/>
                </a:solidFill>
                <a:latin typeface="Arial" panose="020B0604020202020204" pitchFamily="34" charset="0"/>
              </a:rPr>
              <a:t>-</a:t>
            </a:r>
            <a:r>
              <a:rPr lang="en-US" dirty="0">
                <a:solidFill>
                  <a:srgbClr val="333333"/>
                </a:solidFill>
                <a:latin typeface="Arial" panose="020B0604020202020204" pitchFamily="34" charset="0"/>
              </a:rPr>
              <a:t> </a:t>
            </a:r>
            <a:r>
              <a:rPr lang="en-US" dirty="0" smtClean="0">
                <a:solidFill>
                  <a:srgbClr val="333333"/>
                </a:solidFill>
                <a:latin typeface="Arial" panose="020B0604020202020204" pitchFamily="34" charset="0"/>
              </a:rPr>
              <a:t>Eric </a:t>
            </a:r>
            <a:r>
              <a:rPr lang="en-US" dirty="0">
                <a:solidFill>
                  <a:srgbClr val="333333"/>
                </a:solidFill>
                <a:latin typeface="Arial" panose="020B0604020202020204" pitchFamily="34" charset="0"/>
              </a:rPr>
              <a:t>Schmidt &amp; Jonathan Rosenberg </a:t>
            </a:r>
          </a:p>
          <a:p>
            <a:pPr algn="r">
              <a:buFont typeface="Arial" panose="020B0604020202020204" pitchFamily="34" charset="0"/>
              <a:buChar char="•"/>
            </a:pPr>
            <a:r>
              <a:rPr lang="en-US" b="1" i="1" dirty="0">
                <a:solidFill>
                  <a:srgbClr val="333333"/>
                </a:solidFill>
                <a:latin typeface="Arial" panose="020B0604020202020204" pitchFamily="34" charset="0"/>
              </a:rPr>
              <a:t>How to Write a Killer LinkedIn Profile… and 18 Mistakes to Avoid”</a:t>
            </a:r>
            <a:r>
              <a:rPr lang="en-US" b="1" dirty="0">
                <a:solidFill>
                  <a:srgbClr val="333333"/>
                </a:solidFill>
                <a:latin typeface="Arial" panose="020B0604020202020204" pitchFamily="34" charset="0"/>
              </a:rPr>
              <a:t> </a:t>
            </a:r>
            <a:r>
              <a:rPr lang="en-US" dirty="0">
                <a:solidFill>
                  <a:srgbClr val="333333"/>
                </a:solidFill>
                <a:latin typeface="Arial" panose="020B0604020202020204" pitchFamily="34" charset="0"/>
              </a:rPr>
              <a:t>- Brenda Bernstein </a:t>
            </a:r>
          </a:p>
        </p:txBody>
      </p:sp>
    </p:spTree>
    <p:extLst>
      <p:ext uri="{BB962C8B-B14F-4D97-AF65-F5344CB8AC3E}">
        <p14:creationId xmlns:p14="http://schemas.microsoft.com/office/powerpoint/2010/main" val="3613809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92" y="-76200"/>
            <a:ext cx="9241276" cy="7239000"/>
          </a:xfrm>
        </p:spPr>
      </p:pic>
      <p:sp>
        <p:nvSpPr>
          <p:cNvPr id="5" name="TextBox 4"/>
          <p:cNvSpPr txBox="1"/>
          <p:nvPr/>
        </p:nvSpPr>
        <p:spPr>
          <a:xfrm>
            <a:off x="5486400" y="1333143"/>
            <a:ext cx="3505200" cy="2400657"/>
          </a:xfrm>
          <a:prstGeom prst="rect">
            <a:avLst/>
          </a:prstGeom>
          <a:noFill/>
        </p:spPr>
        <p:txBody>
          <a:bodyPr wrap="square" rtlCol="0">
            <a:spAutoFit/>
          </a:bodyPr>
          <a:lstStyle/>
          <a:p>
            <a:pPr lvl="1"/>
            <a:r>
              <a:rPr lang="en-US" sz="4800" dirty="0" smtClean="0">
                <a:solidFill>
                  <a:srgbClr val="07AD13"/>
                </a:solidFill>
                <a:latin typeface="Andalus" panose="02020603050405020304" pitchFamily="18" charset="-78"/>
                <a:cs typeface="Andalus" panose="02020603050405020304" pitchFamily="18" charset="-78"/>
              </a:rPr>
              <a:t>What’s on your shelf?</a:t>
            </a:r>
            <a:endParaRPr lang="en-US" sz="4800" dirty="0">
              <a:solidFill>
                <a:srgbClr val="07AD13"/>
              </a:solidFill>
              <a:latin typeface="Lucida Calligraphy" panose="03010101010101010101" pitchFamily="66" charset="0"/>
            </a:endParaRPr>
          </a:p>
          <a:p>
            <a:pPr lvl="1"/>
            <a:endParaRPr lang="en-US" sz="3600" dirty="0">
              <a:latin typeface="Lucida Calligraphy" panose="03010101010101010101" pitchFamily="66" charset="0"/>
            </a:endParaRPr>
          </a:p>
          <a:p>
            <a:pPr lvl="2"/>
            <a:r>
              <a:rPr lang="en-US" dirty="0" smtClean="0">
                <a:latin typeface="Lucida Calligraphy" panose="03010101010101010101" pitchFamily="66" charset="0"/>
              </a:rPr>
              <a:t> </a:t>
            </a:r>
            <a:endParaRPr lang="en-US" sz="2400" dirty="0">
              <a:latin typeface="Lucida Calligraphy" panose="03010101010101010101" pitchFamily="66"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32" y="665845"/>
            <a:ext cx="5453535" cy="6165651"/>
          </a:xfrm>
          <a:prstGeom prst="rect">
            <a:avLst/>
          </a:prstGeom>
          <a:ln w="22225">
            <a:solidFill>
              <a:schemeClr val="accent1"/>
            </a:solidFill>
          </a:ln>
        </p:spPr>
      </p:pic>
    </p:spTree>
    <p:extLst>
      <p:ext uri="{BB962C8B-B14F-4D97-AF65-F5344CB8AC3E}">
        <p14:creationId xmlns:p14="http://schemas.microsoft.com/office/powerpoint/2010/main" val="1606244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429000" y="2111375"/>
            <a:ext cx="5076056" cy="1470025"/>
          </a:xfrm>
        </p:spPr>
        <p:txBody>
          <a:bodyPr/>
          <a:lstStyle/>
          <a:p>
            <a:r>
              <a:rPr lang="ja-JP" altLang="en-US" b="1" dirty="0">
                <a:latin typeface="Andalus" panose="02020603050405020304" pitchFamily="18" charset="-78"/>
                <a:cs typeface="Andalus" panose="02020603050405020304" pitchFamily="18" charset="-78"/>
              </a:rPr>
              <a:t>頑張っ</a:t>
            </a:r>
            <a:r>
              <a:rPr lang="ja-JP" altLang="en-US" b="1" dirty="0" smtClean="0">
                <a:latin typeface="Andalus" panose="02020603050405020304" pitchFamily="18" charset="-78"/>
                <a:cs typeface="Andalus" panose="02020603050405020304" pitchFamily="18" charset="-78"/>
              </a:rPr>
              <a:t>て下さい！</a:t>
            </a:r>
            <a:endParaRPr lang="en-GB" b="1" dirty="0">
              <a:latin typeface="Andalus" panose="02020603050405020304" pitchFamily="18" charset="-78"/>
              <a:cs typeface="Andalus" panose="02020603050405020304" pitchFamily="18" charset="-78"/>
            </a:endParaRPr>
          </a:p>
        </p:txBody>
      </p:sp>
      <p:sp>
        <p:nvSpPr>
          <p:cNvPr id="5" name="Subtitle 4"/>
          <p:cNvSpPr>
            <a:spLocks noGrp="1"/>
          </p:cNvSpPr>
          <p:nvPr>
            <p:ph type="subTitle" idx="1"/>
          </p:nvPr>
        </p:nvSpPr>
        <p:spPr>
          <a:xfrm>
            <a:off x="-152400" y="4419600"/>
            <a:ext cx="6248400" cy="2362200"/>
          </a:xfrm>
        </p:spPr>
        <p:txBody>
          <a:bodyPr>
            <a:normAutofit/>
          </a:bodyPr>
          <a:lstStyle/>
          <a:p>
            <a:r>
              <a:rPr lang="en-GB" dirty="0" smtClean="0">
                <a:latin typeface="Andalus" panose="02020603050405020304" pitchFamily="18" charset="-78"/>
                <a:cs typeface="Andalus" panose="02020603050405020304" pitchFamily="18" charset="-78"/>
              </a:rPr>
              <a:t>Kelley Rich</a:t>
            </a:r>
          </a:p>
          <a:p>
            <a:r>
              <a:rPr lang="en-GB" dirty="0" smtClean="0">
                <a:latin typeface="Andalus" panose="02020603050405020304" pitchFamily="18" charset="-78"/>
                <a:cs typeface="Andalus" panose="02020603050405020304" pitchFamily="18" charset="-78"/>
              </a:rPr>
              <a:t>Co-President, JETAASC</a:t>
            </a:r>
          </a:p>
          <a:p>
            <a:r>
              <a:rPr lang="en-GB" sz="2400" dirty="0" smtClean="0">
                <a:solidFill>
                  <a:srgbClr val="AC14A1"/>
                </a:solidFill>
                <a:latin typeface="Andalus" panose="02020603050405020304" pitchFamily="18" charset="-78"/>
                <a:cs typeface="Andalus" panose="02020603050405020304" pitchFamily="18" charset="-78"/>
                <a:hlinkClick r:id="rId2"/>
              </a:rPr>
              <a:t>Kelley.rich@gmail.com</a:t>
            </a:r>
            <a:endParaRPr lang="en-GB" sz="2400" dirty="0" smtClean="0">
              <a:solidFill>
                <a:srgbClr val="AC14A1"/>
              </a:solidFill>
              <a:latin typeface="Andalus" panose="02020603050405020304" pitchFamily="18" charset="-78"/>
              <a:cs typeface="Andalus" panose="02020603050405020304" pitchFamily="18" charset="-78"/>
            </a:endParaRPr>
          </a:p>
          <a:p>
            <a:r>
              <a:rPr lang="en-US" sz="2000" dirty="0">
                <a:solidFill>
                  <a:srgbClr val="AC14A1"/>
                </a:solidFill>
                <a:latin typeface="Andalus" panose="02020603050405020304" pitchFamily="18" charset="-78"/>
                <a:cs typeface="Andalus" panose="02020603050405020304" pitchFamily="18" charset="-78"/>
                <a:hlinkClick r:id="rId3"/>
              </a:rPr>
              <a:t>http://www.linkedin.com/in/kelleyrich</a:t>
            </a:r>
            <a:endParaRPr lang="en-GB" sz="2000" dirty="0" smtClean="0">
              <a:solidFill>
                <a:srgbClr val="AC14A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67433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56"/>
            <a:ext cx="9138464" cy="6862156"/>
          </a:xfrm>
          <a:prstGeom prst="rect">
            <a:avLst/>
          </a:prstGeom>
        </p:spPr>
      </p:pic>
      <p:sp>
        <p:nvSpPr>
          <p:cNvPr id="5" name="TextBox 4"/>
          <p:cNvSpPr txBox="1"/>
          <p:nvPr/>
        </p:nvSpPr>
        <p:spPr>
          <a:xfrm>
            <a:off x="1676400" y="1371600"/>
            <a:ext cx="4882055" cy="646331"/>
          </a:xfrm>
          <a:prstGeom prst="rect">
            <a:avLst/>
          </a:prstGeom>
          <a:noFill/>
        </p:spPr>
        <p:txBody>
          <a:bodyPr wrap="square" rtlCol="0">
            <a:spAutoFit/>
          </a:bodyPr>
          <a:lstStyle/>
          <a:p>
            <a:r>
              <a:rPr lang="en-US" sz="3600" dirty="0" smtClean="0">
                <a:latin typeface="Andalus" panose="02020603050405020304" pitchFamily="18" charset="-78"/>
                <a:cs typeface="Andalus" panose="02020603050405020304" pitchFamily="18" charset="-78"/>
              </a:rPr>
              <a:t>Why address this topic?</a:t>
            </a:r>
            <a:endParaRPr lang="en-US" sz="3600" dirty="0">
              <a:latin typeface="Andalus" panose="02020603050405020304" pitchFamily="18" charset="-78"/>
              <a:cs typeface="Andalus" panose="02020603050405020304" pitchFamily="18" charset="-78"/>
            </a:endParaRPr>
          </a:p>
        </p:txBody>
      </p:sp>
      <p:sp>
        <p:nvSpPr>
          <p:cNvPr id="7" name="Rectangle 6"/>
          <p:cNvSpPr/>
          <p:nvPr/>
        </p:nvSpPr>
        <p:spPr>
          <a:xfrm>
            <a:off x="6605972" y="5791201"/>
            <a:ext cx="2538028" cy="1066800"/>
          </a:xfrm>
          <a:prstGeom prst="rect">
            <a:avLst/>
          </a:prstGeom>
          <a:solidFill>
            <a:srgbClr val="E1B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69232" y="2286000"/>
            <a:ext cx="4574768" cy="400110"/>
          </a:xfrm>
          <a:prstGeom prst="rect">
            <a:avLst/>
          </a:prstGeom>
          <a:solidFill>
            <a:srgbClr val="E1BC88"/>
          </a:solidFill>
        </p:spPr>
        <p:txBody>
          <a:bodyPr wrap="square" rtlCol="0">
            <a:spAutoFit/>
          </a:bodyPr>
          <a:lstStyle/>
          <a:p>
            <a:pPr marL="742950" lvl="1" indent="-285750">
              <a:buFont typeface="Arial" panose="020B0604020202020204" pitchFamily="34" charset="0"/>
              <a:buChar char="•"/>
            </a:pPr>
            <a:endParaRPr lang="en-US" sz="2000" b="1" dirty="0">
              <a:solidFill>
                <a:srgbClr val="FF000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654266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56"/>
            <a:ext cx="9138464" cy="6862156"/>
          </a:xfrm>
          <a:prstGeom prst="rect">
            <a:avLst/>
          </a:prstGeom>
        </p:spPr>
      </p:pic>
      <p:sp>
        <p:nvSpPr>
          <p:cNvPr id="5" name="TextBox 4"/>
          <p:cNvSpPr txBox="1"/>
          <p:nvPr/>
        </p:nvSpPr>
        <p:spPr>
          <a:xfrm>
            <a:off x="1676400" y="1371600"/>
            <a:ext cx="4882055" cy="646331"/>
          </a:xfrm>
          <a:prstGeom prst="rect">
            <a:avLst/>
          </a:prstGeom>
          <a:noFill/>
        </p:spPr>
        <p:txBody>
          <a:bodyPr wrap="square" rtlCol="0">
            <a:spAutoFit/>
          </a:bodyPr>
          <a:lstStyle/>
          <a:p>
            <a:r>
              <a:rPr lang="en-US" sz="3600" dirty="0" smtClean="0">
                <a:latin typeface="Andalus" panose="02020603050405020304" pitchFamily="18" charset="-78"/>
                <a:cs typeface="Andalus" panose="02020603050405020304" pitchFamily="18" charset="-78"/>
              </a:rPr>
              <a:t>Why address this topic?</a:t>
            </a:r>
            <a:endParaRPr lang="en-US" sz="3600" dirty="0">
              <a:latin typeface="Andalus" panose="02020603050405020304" pitchFamily="18" charset="-78"/>
              <a:cs typeface="Andalus" panose="02020603050405020304" pitchFamily="18" charset="-78"/>
            </a:endParaRPr>
          </a:p>
        </p:txBody>
      </p:sp>
      <p:sp>
        <p:nvSpPr>
          <p:cNvPr id="7" name="Rectangle 6"/>
          <p:cNvSpPr/>
          <p:nvPr/>
        </p:nvSpPr>
        <p:spPr>
          <a:xfrm>
            <a:off x="6605972" y="5791201"/>
            <a:ext cx="2538028" cy="1066800"/>
          </a:xfrm>
          <a:prstGeom prst="rect">
            <a:avLst/>
          </a:prstGeom>
          <a:solidFill>
            <a:srgbClr val="E1B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69232" y="2286000"/>
            <a:ext cx="4574768" cy="400110"/>
          </a:xfrm>
          <a:prstGeom prst="rect">
            <a:avLst/>
          </a:prstGeom>
          <a:solidFill>
            <a:srgbClr val="E1BC88"/>
          </a:solidFill>
        </p:spPr>
        <p:txBody>
          <a:bodyPr wrap="square" rtlCol="0">
            <a:spAutoFit/>
          </a:bodyPr>
          <a:lstStyle/>
          <a:p>
            <a:pPr marL="742950" lvl="1" indent="-285750">
              <a:buFont typeface="Arial" panose="020B0604020202020204" pitchFamily="34" charset="0"/>
              <a:buChar char="•"/>
            </a:pPr>
            <a:endParaRPr lang="en-US" sz="2000" b="1" dirty="0">
              <a:solidFill>
                <a:srgbClr val="FF0000"/>
              </a:solidFill>
              <a:latin typeface="Andalus" panose="02020603050405020304" pitchFamily="18" charset="-78"/>
              <a:cs typeface="Andalus" panose="02020603050405020304" pitchFamily="18" charset="-7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069" y="2504090"/>
            <a:ext cx="4432731" cy="3363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044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56"/>
            <a:ext cx="9138464" cy="6862156"/>
          </a:xfrm>
          <a:prstGeom prst="rect">
            <a:avLst/>
          </a:prstGeom>
        </p:spPr>
      </p:pic>
      <p:sp>
        <p:nvSpPr>
          <p:cNvPr id="5" name="TextBox 4"/>
          <p:cNvSpPr txBox="1"/>
          <p:nvPr/>
        </p:nvSpPr>
        <p:spPr>
          <a:xfrm>
            <a:off x="1676400" y="1371600"/>
            <a:ext cx="4882055" cy="646331"/>
          </a:xfrm>
          <a:prstGeom prst="rect">
            <a:avLst/>
          </a:prstGeom>
          <a:noFill/>
        </p:spPr>
        <p:txBody>
          <a:bodyPr wrap="square" rtlCol="0">
            <a:spAutoFit/>
          </a:bodyPr>
          <a:lstStyle/>
          <a:p>
            <a:r>
              <a:rPr lang="en-US" sz="3600" dirty="0" smtClean="0">
                <a:latin typeface="Andalus" panose="02020603050405020304" pitchFamily="18" charset="-78"/>
                <a:cs typeface="Andalus" panose="02020603050405020304" pitchFamily="18" charset="-78"/>
              </a:rPr>
              <a:t>Why address this topic?</a:t>
            </a:r>
            <a:endParaRPr lang="en-US" sz="3600" dirty="0">
              <a:latin typeface="Andalus" panose="02020603050405020304" pitchFamily="18" charset="-78"/>
              <a:cs typeface="Andalus" panose="02020603050405020304" pitchFamily="18" charset="-78"/>
            </a:endParaRPr>
          </a:p>
        </p:txBody>
      </p:sp>
      <p:sp>
        <p:nvSpPr>
          <p:cNvPr id="7" name="Rectangle 6"/>
          <p:cNvSpPr/>
          <p:nvPr/>
        </p:nvSpPr>
        <p:spPr>
          <a:xfrm>
            <a:off x="6605972" y="5791201"/>
            <a:ext cx="2538028" cy="1066800"/>
          </a:xfrm>
          <a:prstGeom prst="rect">
            <a:avLst/>
          </a:prstGeom>
          <a:solidFill>
            <a:srgbClr val="E1B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69232" y="2286000"/>
            <a:ext cx="4574768" cy="400110"/>
          </a:xfrm>
          <a:prstGeom prst="rect">
            <a:avLst/>
          </a:prstGeom>
          <a:solidFill>
            <a:srgbClr val="E1BC88"/>
          </a:solidFill>
        </p:spPr>
        <p:txBody>
          <a:bodyPr wrap="square" rtlCol="0">
            <a:spAutoFit/>
          </a:bodyPr>
          <a:lstStyle/>
          <a:p>
            <a:pPr marL="742950" lvl="1" indent="-285750">
              <a:buFont typeface="Arial" panose="020B0604020202020204" pitchFamily="34" charset="0"/>
              <a:buChar char="•"/>
            </a:pPr>
            <a:endParaRPr lang="en-US" sz="2000" b="1" dirty="0">
              <a:solidFill>
                <a:srgbClr val="FF0000"/>
              </a:solidFill>
              <a:latin typeface="Andalus" panose="02020603050405020304" pitchFamily="18" charset="-78"/>
              <a:cs typeface="Andalus" panose="02020603050405020304" pitchFamily="18" charset="-7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069" y="2504090"/>
            <a:ext cx="4432731" cy="3363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023945" y="6059269"/>
            <a:ext cx="4882055" cy="646331"/>
          </a:xfrm>
          <a:prstGeom prst="rect">
            <a:avLst/>
          </a:prstGeom>
          <a:noFill/>
        </p:spPr>
        <p:txBody>
          <a:bodyPr wrap="square" rtlCol="0">
            <a:spAutoFit/>
          </a:bodyPr>
          <a:lstStyle/>
          <a:p>
            <a:r>
              <a:rPr lang="en-US" sz="3600" dirty="0" smtClean="0">
                <a:solidFill>
                  <a:srgbClr val="FF0000"/>
                </a:solidFill>
                <a:latin typeface="Andalus" panose="02020603050405020304" pitchFamily="18" charset="-78"/>
                <a:cs typeface="Andalus" panose="02020603050405020304" pitchFamily="18" charset="-78"/>
              </a:rPr>
              <a:t>Where do we start?</a:t>
            </a:r>
            <a:endParaRPr lang="en-US" sz="3600" dirty="0">
              <a:solidFill>
                <a:srgbClr val="FF000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120061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3200" y="-76200"/>
            <a:ext cx="9423400" cy="7067550"/>
          </a:xfrm>
        </p:spPr>
      </p:pic>
      <p:sp>
        <p:nvSpPr>
          <p:cNvPr id="5" name="TextBox 4"/>
          <p:cNvSpPr txBox="1"/>
          <p:nvPr/>
        </p:nvSpPr>
        <p:spPr>
          <a:xfrm>
            <a:off x="-228600" y="29817"/>
            <a:ext cx="8458200" cy="5361468"/>
          </a:xfrm>
          <a:prstGeom prst="rect">
            <a:avLst/>
          </a:prstGeom>
          <a:noFill/>
        </p:spPr>
        <p:txBody>
          <a:bodyPr wrap="square" rtlCol="0">
            <a:spAutoFit/>
          </a:bodyPr>
          <a:lstStyle/>
          <a:p>
            <a:pPr marR="0" lvl="1">
              <a:lnSpc>
                <a:spcPct val="107000"/>
              </a:lnSpc>
              <a:spcBef>
                <a:spcPts val="0"/>
              </a:spcBef>
              <a:spcAft>
                <a:spcPts val="0"/>
              </a:spcAft>
            </a:pPr>
            <a:r>
              <a:rPr lang="en-US" sz="4000" b="1" dirty="0" smtClean="0">
                <a:solidFill>
                  <a:srgbClr val="FF0000"/>
                </a:solidFill>
                <a:latin typeface="Andalus" panose="02020603050405020304" pitchFamily="18" charset="-78"/>
                <a:ea typeface="MS Mincho" panose="02020609040205080304" pitchFamily="49" charset="-128"/>
                <a:cs typeface="Andalus" panose="02020603050405020304" pitchFamily="18" charset="-78"/>
              </a:rPr>
              <a:t>            Prepare </a:t>
            </a:r>
            <a:r>
              <a:rPr lang="en-US" sz="4000" b="1" dirty="0">
                <a:solidFill>
                  <a:srgbClr val="FF0000"/>
                </a:solidFill>
                <a:latin typeface="Andalus" panose="02020603050405020304" pitchFamily="18" charset="-78"/>
                <a:ea typeface="MS Mincho" panose="02020609040205080304" pitchFamily="49" charset="-128"/>
                <a:cs typeface="Andalus" panose="02020603050405020304" pitchFamily="18" charset="-78"/>
              </a:rPr>
              <a:t>your Calling Card </a:t>
            </a:r>
            <a:endParaRPr lang="en-US" sz="2000" b="1" dirty="0" smtClean="0">
              <a:solidFill>
                <a:srgbClr val="FF0000"/>
              </a:solidFill>
              <a:latin typeface="Andalus" panose="02020603050405020304" pitchFamily="18" charset="-78"/>
              <a:ea typeface="MS Mincho" panose="02020609040205080304" pitchFamily="49" charset="-128"/>
              <a:cs typeface="Andalus" panose="02020603050405020304" pitchFamily="18" charset="-78"/>
            </a:endParaRPr>
          </a:p>
          <a:p>
            <a:pPr marR="0" lvl="1">
              <a:lnSpc>
                <a:spcPct val="107000"/>
              </a:lnSpc>
              <a:spcBef>
                <a:spcPts val="0"/>
              </a:spcBef>
              <a:spcAft>
                <a:spcPts val="0"/>
              </a:spcAft>
            </a:pPr>
            <a:endParaRPr lang="en-US" sz="2000" b="1" dirty="0" smtClean="0">
              <a:solidFill>
                <a:srgbClr val="AC14A1"/>
              </a:solidFill>
              <a:latin typeface="Andalus" panose="02020603050405020304" pitchFamily="18" charset="-78"/>
              <a:ea typeface="MS Mincho" panose="02020609040205080304" pitchFamily="49" charset="-128"/>
              <a:cs typeface="Andalus" panose="02020603050405020304" pitchFamily="18" charset="-78"/>
            </a:endParaRPr>
          </a:p>
          <a:p>
            <a:pPr marR="0" lvl="1">
              <a:lnSpc>
                <a:spcPct val="107000"/>
              </a:lnSpc>
              <a:spcBef>
                <a:spcPts val="0"/>
              </a:spcBef>
              <a:spcAft>
                <a:spcPts val="0"/>
              </a:spcAft>
            </a:pPr>
            <a:r>
              <a:rPr lang="en-US" sz="2000" b="1" dirty="0" smtClean="0">
                <a:solidFill>
                  <a:srgbClr val="AC14A1"/>
                </a:solidFill>
                <a:latin typeface="Andalus" panose="02020603050405020304" pitchFamily="18" charset="-78"/>
                <a:ea typeface="MS Mincho" panose="02020609040205080304" pitchFamily="49" charset="-128"/>
                <a:cs typeface="Andalus" panose="02020603050405020304" pitchFamily="18" charset="-78"/>
              </a:rPr>
              <a:t>~Determine </a:t>
            </a:r>
            <a:r>
              <a:rPr lang="en-US" sz="2000" b="1" dirty="0">
                <a:solidFill>
                  <a:srgbClr val="AC14A1"/>
                </a:solidFill>
                <a:latin typeface="Andalus" panose="02020603050405020304" pitchFamily="18" charset="-78"/>
                <a:ea typeface="MS Mincho" panose="02020609040205080304" pitchFamily="49" charset="-128"/>
                <a:cs typeface="Andalus" panose="02020603050405020304" pitchFamily="18" charset="-78"/>
              </a:rPr>
              <a:t>what you need to be “carrying under your arm” when </a:t>
            </a:r>
            <a:r>
              <a:rPr lang="en-US" sz="2000" b="1" dirty="0" smtClean="0">
                <a:solidFill>
                  <a:srgbClr val="AC14A1"/>
                </a:solidFill>
                <a:latin typeface="Andalus" panose="02020603050405020304" pitchFamily="18" charset="-78"/>
                <a:ea typeface="MS Mincho" panose="02020609040205080304" pitchFamily="49" charset="-128"/>
                <a:cs typeface="Andalus" panose="02020603050405020304" pitchFamily="18" charset="-78"/>
              </a:rPr>
              <a:t>you approach companies/recruiters.  </a:t>
            </a:r>
            <a:endParaRPr lang="en-US" sz="2000" b="1" dirty="0">
              <a:solidFill>
                <a:srgbClr val="AC14A1"/>
              </a:solidFill>
              <a:latin typeface="Andalus" panose="02020603050405020304" pitchFamily="18" charset="-78"/>
              <a:ea typeface="MS Mincho" panose="02020609040205080304" pitchFamily="49" charset="-128"/>
              <a:cs typeface="Andalus" panose="02020603050405020304" pitchFamily="18" charset="-78"/>
            </a:endParaRPr>
          </a:p>
          <a:p>
            <a:pPr marR="0" lvl="1">
              <a:lnSpc>
                <a:spcPct val="107000"/>
              </a:lnSpc>
              <a:spcBef>
                <a:spcPts val="0"/>
              </a:spcBef>
              <a:spcAft>
                <a:spcPts val="0"/>
              </a:spcAft>
            </a:pPr>
            <a:r>
              <a:rPr lang="en-US" sz="2000" b="1" dirty="0" smtClean="0">
                <a:solidFill>
                  <a:srgbClr val="AC14A1"/>
                </a:solidFill>
                <a:latin typeface="Andalus" panose="02020603050405020304" pitchFamily="18" charset="-78"/>
                <a:ea typeface="MS Mincho" panose="02020609040205080304" pitchFamily="49" charset="-128"/>
                <a:cs typeface="Andalus" panose="02020603050405020304" pitchFamily="18" charset="-78"/>
              </a:rPr>
              <a:t>	~Advanced Degrees.</a:t>
            </a:r>
          </a:p>
          <a:p>
            <a:pPr marR="0" lvl="1">
              <a:lnSpc>
                <a:spcPct val="107000"/>
              </a:lnSpc>
              <a:spcBef>
                <a:spcPts val="0"/>
              </a:spcBef>
              <a:spcAft>
                <a:spcPts val="0"/>
              </a:spcAft>
            </a:pPr>
            <a:r>
              <a:rPr lang="en-US" sz="2000" b="1" dirty="0" smtClean="0">
                <a:solidFill>
                  <a:srgbClr val="AC14A1"/>
                </a:solidFill>
                <a:latin typeface="Andalus" panose="02020603050405020304" pitchFamily="18" charset="-78"/>
                <a:ea typeface="MS Mincho" panose="02020609040205080304" pitchFamily="49" charset="-128"/>
                <a:cs typeface="Andalus" panose="02020603050405020304" pitchFamily="18" charset="-78"/>
              </a:rPr>
              <a:t>	~</a:t>
            </a:r>
            <a:r>
              <a:rPr lang="en-US" sz="2000" b="1" dirty="0">
                <a:solidFill>
                  <a:srgbClr val="AC14A1"/>
                </a:solidFill>
                <a:latin typeface="Andalus" panose="02020603050405020304" pitchFamily="18" charset="-78"/>
                <a:ea typeface="MS Mincho" panose="02020609040205080304" pitchFamily="49" charset="-128"/>
                <a:cs typeface="Andalus" panose="02020603050405020304" pitchFamily="18" charset="-78"/>
              </a:rPr>
              <a:t>S</a:t>
            </a:r>
            <a:r>
              <a:rPr lang="en-US" sz="2000" b="1" dirty="0" smtClean="0">
                <a:solidFill>
                  <a:srgbClr val="AC14A1"/>
                </a:solidFill>
                <a:latin typeface="Andalus" panose="02020603050405020304" pitchFamily="18" charset="-78"/>
                <a:ea typeface="MS Mincho" panose="02020609040205080304" pitchFamily="49" charset="-128"/>
                <a:cs typeface="Andalus" panose="02020603050405020304" pitchFamily="18" charset="-78"/>
              </a:rPr>
              <a:t>kills </a:t>
            </a:r>
            <a:r>
              <a:rPr lang="en-US" sz="2000" b="1" dirty="0">
                <a:solidFill>
                  <a:srgbClr val="AC14A1"/>
                </a:solidFill>
                <a:latin typeface="Andalus" panose="02020603050405020304" pitchFamily="18" charset="-78"/>
                <a:ea typeface="MS Mincho" panose="02020609040205080304" pitchFamily="49" charset="-128"/>
                <a:cs typeface="Andalus" panose="02020603050405020304" pitchFamily="18" charset="-78"/>
              </a:rPr>
              <a:t>or C</a:t>
            </a:r>
            <a:r>
              <a:rPr lang="en-US" sz="2000" b="1" dirty="0" smtClean="0">
                <a:solidFill>
                  <a:srgbClr val="AC14A1"/>
                </a:solidFill>
                <a:latin typeface="Andalus" panose="02020603050405020304" pitchFamily="18" charset="-78"/>
                <a:ea typeface="MS Mincho" panose="02020609040205080304" pitchFamily="49" charset="-128"/>
                <a:cs typeface="Andalus" panose="02020603050405020304" pitchFamily="18" charset="-78"/>
              </a:rPr>
              <a:t>ertifications.  (Hint: </a:t>
            </a:r>
            <a:r>
              <a:rPr lang="en-US" sz="2000" b="1" dirty="0" err="1" smtClean="0">
                <a:solidFill>
                  <a:srgbClr val="AC14A1"/>
                </a:solidFill>
                <a:latin typeface="Andalus" panose="02020603050405020304" pitchFamily="18" charset="-78"/>
                <a:ea typeface="MS Mincho" panose="02020609040205080304" pitchFamily="49" charset="-128"/>
                <a:cs typeface="Andalus" panose="02020603050405020304" pitchFamily="18" charset="-78"/>
              </a:rPr>
              <a:t>JLPT</a:t>
            </a:r>
            <a:r>
              <a:rPr lang="en-US" sz="2000" b="1" dirty="0" smtClean="0">
                <a:solidFill>
                  <a:srgbClr val="AC14A1"/>
                </a:solidFill>
                <a:latin typeface="Andalus" panose="02020603050405020304" pitchFamily="18" charset="-78"/>
                <a:ea typeface="MS Mincho" panose="02020609040205080304" pitchFamily="49" charset="-128"/>
                <a:cs typeface="Andalus" panose="02020603050405020304" pitchFamily="18" charset="-78"/>
              </a:rPr>
              <a:t> levels…) </a:t>
            </a:r>
            <a:endParaRPr lang="en-US" sz="2000" b="1" dirty="0">
              <a:solidFill>
                <a:srgbClr val="AC14A1"/>
              </a:solidFill>
              <a:latin typeface="Andalus" panose="02020603050405020304" pitchFamily="18" charset="-78"/>
              <a:ea typeface="MS Mincho" panose="02020609040205080304" pitchFamily="49" charset="-128"/>
              <a:cs typeface="Andalus" panose="02020603050405020304" pitchFamily="18" charset="-78"/>
            </a:endParaRPr>
          </a:p>
          <a:p>
            <a:pPr marR="0" lvl="1">
              <a:lnSpc>
                <a:spcPct val="107000"/>
              </a:lnSpc>
              <a:spcBef>
                <a:spcPts val="0"/>
              </a:spcBef>
              <a:spcAft>
                <a:spcPts val="0"/>
              </a:spcAft>
            </a:pPr>
            <a:r>
              <a:rPr lang="en-US" sz="2000" b="1" dirty="0" smtClean="0">
                <a:solidFill>
                  <a:srgbClr val="AC14A1"/>
                </a:solidFill>
                <a:latin typeface="Andalus" panose="02020603050405020304" pitchFamily="18" charset="-78"/>
                <a:ea typeface="MS Mincho" panose="02020609040205080304" pitchFamily="49" charset="-128"/>
                <a:cs typeface="Andalus" panose="02020603050405020304" pitchFamily="18" charset="-78"/>
              </a:rPr>
              <a:t>~Develop a resume that is “accomplishments” oriented.</a:t>
            </a:r>
            <a:endParaRPr lang="en-US" sz="2000" b="1" dirty="0">
              <a:solidFill>
                <a:srgbClr val="AC14A1"/>
              </a:solidFill>
              <a:latin typeface="Andalus" panose="02020603050405020304" pitchFamily="18" charset="-78"/>
              <a:ea typeface="MS Mincho" panose="02020609040205080304" pitchFamily="49" charset="-128"/>
              <a:cs typeface="Andalus" panose="02020603050405020304" pitchFamily="18" charset="-78"/>
            </a:endParaRPr>
          </a:p>
          <a:p>
            <a:pPr lvl="1">
              <a:lnSpc>
                <a:spcPct val="107000"/>
              </a:lnSpc>
            </a:pPr>
            <a:r>
              <a:rPr lang="en-US" sz="2000" b="1" dirty="0" smtClean="0">
                <a:solidFill>
                  <a:srgbClr val="AC14A1"/>
                </a:solidFill>
                <a:latin typeface="Andalus" panose="02020603050405020304" pitchFamily="18" charset="-78"/>
                <a:ea typeface="MS Mincho" panose="02020609040205080304" pitchFamily="49" charset="-128"/>
                <a:cs typeface="Andalus" panose="02020603050405020304" pitchFamily="18" charset="-78"/>
              </a:rPr>
              <a:t>	</a:t>
            </a:r>
            <a:r>
              <a:rPr lang="en-US" sz="2000" b="1" dirty="0">
                <a:solidFill>
                  <a:srgbClr val="AC14A1"/>
                </a:solidFill>
                <a:latin typeface="Andalus" panose="02020603050405020304" pitchFamily="18" charset="-78"/>
                <a:ea typeface="MS Mincho" panose="02020609040205080304" pitchFamily="49" charset="-128"/>
                <a:cs typeface="Andalus" panose="02020603050405020304" pitchFamily="18" charset="-78"/>
              </a:rPr>
              <a:t>~“I did X, relative to Y, resulting in Z</a:t>
            </a:r>
            <a:r>
              <a:rPr lang="en-US" sz="2000" b="1" dirty="0" smtClean="0">
                <a:solidFill>
                  <a:srgbClr val="AC14A1"/>
                </a:solidFill>
                <a:latin typeface="Andalus" panose="02020603050405020304" pitchFamily="18" charset="-78"/>
                <a:ea typeface="MS Mincho" panose="02020609040205080304" pitchFamily="49" charset="-128"/>
                <a:cs typeface="Andalus" panose="02020603050405020304" pitchFamily="18" charset="-78"/>
              </a:rPr>
              <a:t>.”</a:t>
            </a:r>
          </a:p>
          <a:p>
            <a:pPr lvl="1">
              <a:lnSpc>
                <a:spcPct val="107000"/>
              </a:lnSpc>
            </a:pPr>
            <a:r>
              <a:rPr lang="en-US" sz="2000" b="1" dirty="0">
                <a:solidFill>
                  <a:srgbClr val="AC14A1"/>
                </a:solidFill>
                <a:latin typeface="Andalus" panose="02020603050405020304" pitchFamily="18" charset="-78"/>
                <a:ea typeface="MS Mincho" panose="02020609040205080304" pitchFamily="49" charset="-128"/>
                <a:cs typeface="Andalus" panose="02020603050405020304" pitchFamily="18" charset="-78"/>
              </a:rPr>
              <a:t>	</a:t>
            </a:r>
            <a:r>
              <a:rPr lang="en-US" sz="2000" b="1" dirty="0" smtClean="0">
                <a:solidFill>
                  <a:srgbClr val="AC14A1"/>
                </a:solidFill>
                <a:latin typeface="Andalus" panose="02020603050405020304" pitchFamily="18" charset="-78"/>
                <a:ea typeface="MS Mincho" panose="02020609040205080304" pitchFamily="49" charset="-128"/>
                <a:cs typeface="Andalus" panose="02020603050405020304" pitchFamily="18" charset="-78"/>
              </a:rPr>
              <a:t>~ </a:t>
            </a:r>
            <a:r>
              <a:rPr lang="en-US" sz="2000" b="1" dirty="0" err="1" smtClean="0">
                <a:solidFill>
                  <a:srgbClr val="AC14A1"/>
                </a:solidFill>
                <a:latin typeface="Andalus" panose="02020603050405020304" pitchFamily="18" charset="-78"/>
                <a:ea typeface="MS Mincho" panose="02020609040205080304" pitchFamily="49" charset="-128"/>
                <a:cs typeface="Andalus" panose="02020603050405020304" pitchFamily="18" charset="-78"/>
              </a:rPr>
              <a:t>C.A.R</a:t>
            </a:r>
            <a:r>
              <a:rPr lang="en-US" sz="2000" b="1" dirty="0" smtClean="0">
                <a:solidFill>
                  <a:srgbClr val="AC14A1"/>
                </a:solidFill>
                <a:latin typeface="Andalus" panose="02020603050405020304" pitchFamily="18" charset="-78"/>
                <a:ea typeface="MS Mincho" panose="02020609040205080304" pitchFamily="49" charset="-128"/>
                <a:cs typeface="Andalus" panose="02020603050405020304" pitchFamily="18" charset="-78"/>
              </a:rPr>
              <a:t>.; Challenge, Action, Result. </a:t>
            </a:r>
            <a:endParaRPr lang="en-US" sz="2000" b="1" dirty="0">
              <a:solidFill>
                <a:srgbClr val="AC14A1"/>
              </a:solidFill>
              <a:latin typeface="Andalus" panose="02020603050405020304" pitchFamily="18" charset="-78"/>
              <a:ea typeface="MS Mincho" panose="02020609040205080304" pitchFamily="49" charset="-128"/>
              <a:cs typeface="Andalus" panose="02020603050405020304" pitchFamily="18" charset="-78"/>
            </a:endParaRPr>
          </a:p>
          <a:p>
            <a:pPr marR="0" lvl="1">
              <a:lnSpc>
                <a:spcPct val="107000"/>
              </a:lnSpc>
              <a:spcBef>
                <a:spcPts val="0"/>
              </a:spcBef>
              <a:spcAft>
                <a:spcPts val="0"/>
              </a:spcAft>
            </a:pPr>
            <a:r>
              <a:rPr lang="en-US" sz="2000" b="1" dirty="0" smtClean="0">
                <a:solidFill>
                  <a:srgbClr val="AC14A1"/>
                </a:solidFill>
                <a:latin typeface="Andalus" panose="02020603050405020304" pitchFamily="18" charset="-78"/>
                <a:ea typeface="MS Mincho" panose="02020609040205080304" pitchFamily="49" charset="-128"/>
                <a:cs typeface="Andalus" panose="02020603050405020304" pitchFamily="18" charset="-78"/>
              </a:rPr>
              <a:t>~Write out your SOAR Stories:</a:t>
            </a:r>
          </a:p>
          <a:p>
            <a:pPr marR="0" lvl="1">
              <a:lnSpc>
                <a:spcPct val="107000"/>
              </a:lnSpc>
              <a:spcBef>
                <a:spcPts val="0"/>
              </a:spcBef>
              <a:spcAft>
                <a:spcPts val="0"/>
              </a:spcAft>
            </a:pPr>
            <a:r>
              <a:rPr lang="en-US" sz="2000" b="1" dirty="0">
                <a:solidFill>
                  <a:srgbClr val="AC14A1"/>
                </a:solidFill>
                <a:latin typeface="Andalus" panose="02020603050405020304" pitchFamily="18" charset="-78"/>
                <a:ea typeface="MS Mincho" panose="02020609040205080304" pitchFamily="49" charset="-128"/>
                <a:cs typeface="Andalus" panose="02020603050405020304" pitchFamily="18" charset="-78"/>
              </a:rPr>
              <a:t>	~</a:t>
            </a:r>
            <a:r>
              <a:rPr lang="en-US" sz="2000" b="1" dirty="0" smtClean="0">
                <a:solidFill>
                  <a:srgbClr val="AC14A1"/>
                </a:solidFill>
                <a:latin typeface="Andalus" panose="02020603050405020304" pitchFamily="18" charset="-78"/>
                <a:ea typeface="MS Mincho" panose="02020609040205080304" pitchFamily="49" charset="-128"/>
                <a:cs typeface="Andalus" panose="02020603050405020304" pitchFamily="18" charset="-78"/>
              </a:rPr>
              <a:t>SITUATION, OBSTACLES, ACTIONS, RESULTS 	</a:t>
            </a:r>
          </a:p>
          <a:p>
            <a:pPr marR="0" lvl="1">
              <a:lnSpc>
                <a:spcPct val="107000"/>
              </a:lnSpc>
              <a:spcBef>
                <a:spcPts val="0"/>
              </a:spcBef>
              <a:spcAft>
                <a:spcPts val="0"/>
              </a:spcAft>
            </a:pPr>
            <a:r>
              <a:rPr lang="en-US" sz="2000" b="1" dirty="0" smtClean="0">
                <a:solidFill>
                  <a:srgbClr val="AC14A1"/>
                </a:solidFill>
                <a:latin typeface="Andalus" panose="02020603050405020304" pitchFamily="18" charset="-78"/>
                <a:ea typeface="MS Mincho" panose="02020609040205080304" pitchFamily="49" charset="-128"/>
                <a:cs typeface="Andalus" panose="02020603050405020304" pitchFamily="18" charset="-78"/>
              </a:rPr>
              <a:t>~</a:t>
            </a:r>
            <a:r>
              <a:rPr lang="en-US" sz="2000" b="1" dirty="0">
                <a:solidFill>
                  <a:srgbClr val="AC14A1"/>
                </a:solidFill>
                <a:latin typeface="Andalus" panose="02020603050405020304" pitchFamily="18" charset="-78"/>
                <a:ea typeface="MS Mincho" panose="02020609040205080304" pitchFamily="49" charset="-128"/>
                <a:cs typeface="Andalus" panose="02020603050405020304" pitchFamily="18" charset="-78"/>
              </a:rPr>
              <a:t>C</a:t>
            </a:r>
            <a:r>
              <a:rPr lang="en-US" sz="2000" b="1" dirty="0" smtClean="0">
                <a:solidFill>
                  <a:srgbClr val="AC14A1"/>
                </a:solidFill>
                <a:latin typeface="Andalus" panose="02020603050405020304" pitchFamily="18" charset="-78"/>
                <a:ea typeface="MS Mincho" panose="02020609040205080304" pitchFamily="49" charset="-128"/>
                <a:cs typeface="Andalus" panose="02020603050405020304" pitchFamily="18" charset="-78"/>
              </a:rPr>
              <a:t>onfirm your references. Prep them as to what you want. </a:t>
            </a:r>
          </a:p>
          <a:p>
            <a:pPr marR="0" lvl="1">
              <a:lnSpc>
                <a:spcPct val="107000"/>
              </a:lnSpc>
              <a:spcBef>
                <a:spcPts val="0"/>
              </a:spcBef>
              <a:spcAft>
                <a:spcPts val="0"/>
              </a:spcAft>
            </a:pPr>
            <a:r>
              <a:rPr lang="en-US" sz="2000" b="1" dirty="0" smtClean="0">
                <a:solidFill>
                  <a:srgbClr val="AC14A1"/>
                </a:solidFill>
                <a:latin typeface="Andalus" panose="02020603050405020304" pitchFamily="18" charset="-78"/>
                <a:ea typeface="MS Mincho" panose="02020609040205080304" pitchFamily="49" charset="-128"/>
                <a:cs typeface="Andalus" panose="02020603050405020304" pitchFamily="18" charset="-78"/>
              </a:rPr>
              <a:t>~Put </a:t>
            </a:r>
            <a:r>
              <a:rPr lang="en-US" sz="2000" b="1" dirty="0">
                <a:solidFill>
                  <a:srgbClr val="AC14A1"/>
                </a:solidFill>
                <a:latin typeface="Andalus" panose="02020603050405020304" pitchFamily="18" charset="-78"/>
                <a:ea typeface="MS Mincho" panose="02020609040205080304" pitchFamily="49" charset="-128"/>
                <a:cs typeface="Andalus" panose="02020603050405020304" pitchFamily="18" charset="-78"/>
              </a:rPr>
              <a:t>together a Photo Book that </a:t>
            </a:r>
            <a:r>
              <a:rPr lang="en-US" sz="2000" b="1" dirty="0" smtClean="0">
                <a:solidFill>
                  <a:srgbClr val="AC14A1"/>
                </a:solidFill>
                <a:latin typeface="Andalus" panose="02020603050405020304" pitchFamily="18" charset="-78"/>
                <a:ea typeface="MS Mincho" panose="02020609040205080304" pitchFamily="49" charset="-128"/>
                <a:cs typeface="Andalus" panose="02020603050405020304" pitchFamily="18" charset="-78"/>
              </a:rPr>
              <a:t>illustrates </a:t>
            </a:r>
            <a:r>
              <a:rPr lang="en-US" sz="2000" b="1" dirty="0">
                <a:solidFill>
                  <a:srgbClr val="AC14A1"/>
                </a:solidFill>
                <a:latin typeface="Andalus" panose="02020603050405020304" pitchFamily="18" charset="-78"/>
                <a:ea typeface="MS Mincho" panose="02020609040205080304" pitchFamily="49" charset="-128"/>
                <a:cs typeface="Andalus" panose="02020603050405020304" pitchFamily="18" charset="-78"/>
              </a:rPr>
              <a:t>your </a:t>
            </a:r>
            <a:endParaRPr lang="en-US" sz="2000" b="1" dirty="0" smtClean="0">
              <a:solidFill>
                <a:srgbClr val="AC14A1"/>
              </a:solidFill>
              <a:latin typeface="Andalus" panose="02020603050405020304" pitchFamily="18" charset="-78"/>
              <a:ea typeface="MS Mincho" panose="02020609040205080304" pitchFamily="49" charset="-128"/>
              <a:cs typeface="Andalus" panose="02020603050405020304" pitchFamily="18" charset="-78"/>
            </a:endParaRPr>
          </a:p>
          <a:p>
            <a:pPr marR="0" lvl="1">
              <a:lnSpc>
                <a:spcPct val="107000"/>
              </a:lnSpc>
              <a:spcBef>
                <a:spcPts val="0"/>
              </a:spcBef>
              <a:spcAft>
                <a:spcPts val="0"/>
              </a:spcAft>
            </a:pPr>
            <a:r>
              <a:rPr lang="en-US" sz="2000" b="1" dirty="0" smtClean="0">
                <a:solidFill>
                  <a:srgbClr val="AC14A1"/>
                </a:solidFill>
                <a:latin typeface="Andalus" panose="02020603050405020304" pitchFamily="18" charset="-78"/>
                <a:ea typeface="MS Mincho" panose="02020609040205080304" pitchFamily="49" charset="-128"/>
                <a:cs typeface="Andalus" panose="02020603050405020304" pitchFamily="18" charset="-78"/>
              </a:rPr>
              <a:t>Professional </a:t>
            </a:r>
            <a:r>
              <a:rPr lang="en-US" sz="2000" b="1" dirty="0">
                <a:solidFill>
                  <a:srgbClr val="AC14A1"/>
                </a:solidFill>
                <a:latin typeface="Andalus" panose="02020603050405020304" pitchFamily="18" charset="-78"/>
                <a:ea typeface="MS Mincho" panose="02020609040205080304" pitchFamily="49" charset="-128"/>
                <a:cs typeface="Andalus" panose="02020603050405020304" pitchFamily="18" charset="-78"/>
              </a:rPr>
              <a:t>Story. </a:t>
            </a:r>
            <a:endParaRPr lang="en-US" sz="2000" b="1" dirty="0" smtClean="0">
              <a:solidFill>
                <a:srgbClr val="AC14A1"/>
              </a:solidFill>
              <a:latin typeface="Andalus" panose="02020603050405020304" pitchFamily="18" charset="-78"/>
              <a:ea typeface="MS Mincho" panose="02020609040205080304" pitchFamily="49" charset="-128"/>
              <a:cs typeface="Andalus" panose="02020603050405020304" pitchFamily="18" charset="-78"/>
            </a:endParaRPr>
          </a:p>
          <a:p>
            <a:pPr marR="0" lvl="1">
              <a:lnSpc>
                <a:spcPct val="107000"/>
              </a:lnSpc>
              <a:spcBef>
                <a:spcPts val="0"/>
              </a:spcBef>
              <a:spcAft>
                <a:spcPts val="0"/>
              </a:spcAft>
            </a:pPr>
            <a:r>
              <a:rPr lang="en-US" sz="2000" b="1" dirty="0">
                <a:solidFill>
                  <a:srgbClr val="AC14A1"/>
                </a:solidFill>
                <a:latin typeface="Andalus" panose="02020603050405020304" pitchFamily="18" charset="-78"/>
                <a:ea typeface="MS Mincho" panose="02020609040205080304" pitchFamily="49" charset="-128"/>
                <a:cs typeface="Andalus" panose="02020603050405020304" pitchFamily="18" charset="-78"/>
              </a:rPr>
              <a:t>	</a:t>
            </a:r>
            <a:r>
              <a:rPr lang="en-US" sz="2000" b="1" dirty="0" smtClean="0">
                <a:solidFill>
                  <a:srgbClr val="AC14A1"/>
                </a:solidFill>
                <a:latin typeface="Andalus" panose="02020603050405020304" pitchFamily="18" charset="-78"/>
                <a:ea typeface="MS Mincho" panose="02020609040205080304" pitchFamily="49" charset="-128"/>
                <a:cs typeface="Andalus" panose="02020603050405020304" pitchFamily="18" charset="-78"/>
              </a:rPr>
              <a:t>(Hint</a:t>
            </a:r>
            <a:r>
              <a:rPr lang="en-US" sz="2000" b="1" dirty="0">
                <a:solidFill>
                  <a:srgbClr val="AC14A1"/>
                </a:solidFill>
                <a:latin typeface="Andalus" panose="02020603050405020304" pitchFamily="18" charset="-78"/>
                <a:ea typeface="MS Mincho" panose="02020609040205080304" pitchFamily="49" charset="-128"/>
                <a:cs typeface="Andalus" panose="02020603050405020304" pitchFamily="18" charset="-78"/>
              </a:rPr>
              <a:t>: </a:t>
            </a:r>
            <a:r>
              <a:rPr lang="en-US" sz="2000" b="1" dirty="0" smtClean="0">
                <a:solidFill>
                  <a:srgbClr val="AC14A1"/>
                </a:solidFill>
                <a:latin typeface="Andalus" panose="02020603050405020304" pitchFamily="18" charset="-78"/>
                <a:ea typeface="MS Mincho" panose="02020609040205080304" pitchFamily="49" charset="-128"/>
                <a:cs typeface="Andalus" panose="02020603050405020304" pitchFamily="18" charset="-78"/>
              </a:rPr>
              <a:t>Also know </a:t>
            </a:r>
            <a:r>
              <a:rPr lang="en-US" sz="2000" b="1" dirty="0">
                <a:solidFill>
                  <a:srgbClr val="AC14A1"/>
                </a:solidFill>
                <a:latin typeface="Andalus" panose="02020603050405020304" pitchFamily="18" charset="-78"/>
                <a:ea typeface="MS Mincho" panose="02020609040205080304" pitchFamily="49" charset="-128"/>
                <a:cs typeface="Andalus" panose="02020603050405020304" pitchFamily="18" charset="-78"/>
              </a:rPr>
              <a:t>when NOT to use </a:t>
            </a:r>
            <a:r>
              <a:rPr lang="en-US" sz="2000" b="1" dirty="0" smtClean="0">
                <a:solidFill>
                  <a:srgbClr val="AC14A1"/>
                </a:solidFill>
                <a:latin typeface="Andalus" panose="02020603050405020304" pitchFamily="18" charset="-78"/>
                <a:ea typeface="MS Mincho" panose="02020609040205080304" pitchFamily="49" charset="-128"/>
                <a:cs typeface="Andalus" panose="02020603050405020304" pitchFamily="18" charset="-78"/>
              </a:rPr>
              <a:t>it…) </a:t>
            </a:r>
            <a:endParaRPr lang="en-US" sz="2000" b="1" dirty="0">
              <a:solidFill>
                <a:srgbClr val="AC14A1"/>
              </a:solidFill>
              <a:latin typeface="Andalus" panose="02020603050405020304" pitchFamily="18" charset="-78"/>
              <a:ea typeface="MS Mincho" panose="02020609040205080304" pitchFamily="49" charset="-128"/>
              <a:cs typeface="Andalus" panose="02020603050405020304" pitchFamily="18" charset="-78"/>
            </a:endParaRPr>
          </a:p>
        </p:txBody>
      </p:sp>
    </p:spTree>
    <p:extLst>
      <p:ext uri="{BB962C8B-B14F-4D97-AF65-F5344CB8AC3E}">
        <p14:creationId xmlns:p14="http://schemas.microsoft.com/office/powerpoint/2010/main" val="223168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040" y="360710"/>
            <a:ext cx="6309360" cy="706090"/>
          </a:xfrm>
        </p:spPr>
        <p:txBody>
          <a:bodyPr/>
          <a:lstStyle/>
          <a:p>
            <a:pPr lvl="1" algn="l" rtl="0">
              <a:spcBef>
                <a:spcPct val="0"/>
              </a:spcBef>
            </a:pPr>
            <a:r>
              <a:rPr lang="en-US" sz="3600" b="1" dirty="0" smtClean="0">
                <a:solidFill>
                  <a:srgbClr val="AC14A1"/>
                </a:solidFill>
                <a:latin typeface="Andalus" panose="02020603050405020304" pitchFamily="18" charset="-78"/>
                <a:ea typeface="Times New Roman" panose="02020603050405020304" pitchFamily="18" charset="0"/>
                <a:cs typeface="Andalus" panose="02020603050405020304" pitchFamily="18" charset="-78"/>
              </a:rPr>
              <a:t>Manage your Online Presence</a:t>
            </a:r>
            <a:r>
              <a:rPr lang="en-US" sz="3600" b="1" dirty="0" smtClean="0">
                <a:solidFill>
                  <a:srgbClr val="AC14A1"/>
                </a:solidFill>
                <a:latin typeface="Lucida Calligraphy" panose="03010101010101010101" pitchFamily="66" charset="0"/>
                <a:ea typeface="MS Mincho" panose="02020609040205080304" pitchFamily="49" charset="-128"/>
                <a:cs typeface="Times New Roman" panose="02020603050405020304" pitchFamily="18" charset="0"/>
              </a:rPr>
              <a:t/>
            </a:r>
            <a:br>
              <a:rPr lang="en-US" sz="3600" b="1" dirty="0" smtClean="0">
                <a:solidFill>
                  <a:srgbClr val="AC14A1"/>
                </a:solidFill>
                <a:latin typeface="Lucida Calligraphy" panose="03010101010101010101" pitchFamily="66" charset="0"/>
                <a:ea typeface="MS Mincho" panose="02020609040205080304" pitchFamily="49" charset="-128"/>
                <a:cs typeface="Times New Roman" panose="02020603050405020304" pitchFamily="18" charset="0"/>
              </a:rPr>
            </a:br>
            <a:endParaRPr lang="en-US" sz="3600" b="1" dirty="0">
              <a:solidFill>
                <a:srgbClr val="AC14A1"/>
              </a:solidFill>
              <a:latin typeface="Lucida Calligraphy" panose="03010101010101010101" pitchFamily="66" charset="0"/>
            </a:endParaRPr>
          </a:p>
        </p:txBody>
      </p:sp>
      <p:sp>
        <p:nvSpPr>
          <p:cNvPr id="3" name="Content Placeholder 2"/>
          <p:cNvSpPr>
            <a:spLocks noGrp="1"/>
          </p:cNvSpPr>
          <p:nvPr>
            <p:ph idx="1"/>
          </p:nvPr>
        </p:nvSpPr>
        <p:spPr>
          <a:xfrm>
            <a:off x="381000" y="1676400"/>
            <a:ext cx="8458200" cy="4525963"/>
          </a:xfrm>
        </p:spPr>
        <p:txBody>
          <a:bodyPr>
            <a:noAutofit/>
          </a:bodyPr>
          <a:lstStyle/>
          <a:p>
            <a:pPr lvl="2">
              <a:lnSpc>
                <a:spcPct val="107000"/>
              </a:lnSpc>
              <a:spcBef>
                <a:spcPts val="0"/>
              </a:spcBef>
            </a:pPr>
            <a:r>
              <a:rPr lang="en-US" b="1" dirty="0" smtClean="0">
                <a:latin typeface="Andalus" panose="02020603050405020304" pitchFamily="18" charset="-78"/>
                <a:ea typeface="Times New Roman" panose="02020603050405020304" pitchFamily="18" charset="0"/>
                <a:cs typeface="Andalus" panose="02020603050405020304" pitchFamily="18" charset="-78"/>
              </a:rPr>
              <a:t>Create </a:t>
            </a:r>
            <a:r>
              <a:rPr lang="en-US" b="1" dirty="0">
                <a:latin typeface="Andalus" panose="02020603050405020304" pitchFamily="18" charset="-78"/>
                <a:ea typeface="Times New Roman" panose="02020603050405020304" pitchFamily="18" charset="0"/>
                <a:cs typeface="Andalus" panose="02020603050405020304" pitchFamily="18" charset="-78"/>
              </a:rPr>
              <a:t>a Professional </a:t>
            </a:r>
            <a:r>
              <a:rPr lang="en-US" b="1" dirty="0" smtClean="0">
                <a:latin typeface="Andalus" panose="02020603050405020304" pitchFamily="18" charset="-78"/>
                <a:ea typeface="Times New Roman" panose="02020603050405020304" pitchFamily="18" charset="0"/>
                <a:cs typeface="Andalus" panose="02020603050405020304" pitchFamily="18" charset="-78"/>
              </a:rPr>
              <a:t>Version </a:t>
            </a:r>
            <a:r>
              <a:rPr lang="en-US" b="1" dirty="0">
                <a:latin typeface="Andalus" panose="02020603050405020304" pitchFamily="18" charset="-78"/>
                <a:ea typeface="Times New Roman" panose="02020603050405020304" pitchFamily="18" charset="0"/>
                <a:cs typeface="Andalus" panose="02020603050405020304" pitchFamily="18" charset="-78"/>
              </a:rPr>
              <a:t>of yourself </a:t>
            </a:r>
            <a:r>
              <a:rPr lang="en-US" b="1" dirty="0" smtClean="0">
                <a:latin typeface="Andalus" panose="02020603050405020304" pitchFamily="18" charset="-78"/>
                <a:ea typeface="Times New Roman" panose="02020603050405020304" pitchFamily="18" charset="0"/>
                <a:cs typeface="Andalus" panose="02020603050405020304" pitchFamily="18" charset="-78"/>
              </a:rPr>
              <a:t>online - LinkedIn</a:t>
            </a:r>
            <a:r>
              <a:rPr lang="en-US" b="1" dirty="0">
                <a:latin typeface="Andalus" panose="02020603050405020304" pitchFamily="18" charset="-78"/>
                <a:ea typeface="Times New Roman" panose="02020603050405020304" pitchFamily="18" charset="0"/>
                <a:cs typeface="Andalus" panose="02020603050405020304" pitchFamily="18" charset="-78"/>
              </a:rPr>
              <a:t>; Website, </a:t>
            </a:r>
            <a:r>
              <a:rPr lang="en-US" b="1" dirty="0" smtClean="0">
                <a:latin typeface="Andalus" panose="02020603050405020304" pitchFamily="18" charset="-78"/>
                <a:ea typeface="Times New Roman" panose="02020603050405020304" pitchFamily="18" charset="0"/>
                <a:cs typeface="Andalus" panose="02020603050405020304" pitchFamily="18" charset="-78"/>
              </a:rPr>
              <a:t>Blog – be </a:t>
            </a:r>
            <a:r>
              <a:rPr lang="en-US" b="1" dirty="0">
                <a:latin typeface="Andalus" panose="02020603050405020304" pitchFamily="18" charset="-78"/>
                <a:ea typeface="Times New Roman" panose="02020603050405020304" pitchFamily="18" charset="0"/>
                <a:cs typeface="Andalus" panose="02020603050405020304" pitchFamily="18" charset="-78"/>
              </a:rPr>
              <a:t>active in Industry-specific forums</a:t>
            </a:r>
            <a:r>
              <a:rPr lang="en-US" b="1" dirty="0" smtClean="0">
                <a:latin typeface="Andalus" panose="02020603050405020304" pitchFamily="18" charset="-78"/>
                <a:ea typeface="Times New Roman" panose="02020603050405020304" pitchFamily="18" charset="0"/>
                <a:cs typeface="Andalus" panose="02020603050405020304" pitchFamily="18" charset="-78"/>
              </a:rPr>
              <a:t>.</a:t>
            </a:r>
          </a:p>
          <a:p>
            <a:pPr lvl="5">
              <a:lnSpc>
                <a:spcPct val="107000"/>
              </a:lnSpc>
              <a:spcBef>
                <a:spcPts val="0"/>
              </a:spcBef>
            </a:pPr>
            <a:endParaRPr lang="en-US" sz="2400" b="1" dirty="0">
              <a:latin typeface="Andalus" panose="02020603050405020304" pitchFamily="18" charset="-78"/>
              <a:ea typeface="MS Mincho" panose="02020609040205080304" pitchFamily="49" charset="-128"/>
              <a:cs typeface="Andalus" panose="02020603050405020304" pitchFamily="18" charset="-78"/>
            </a:endParaRPr>
          </a:p>
          <a:p>
            <a:pPr lvl="2">
              <a:lnSpc>
                <a:spcPct val="107000"/>
              </a:lnSpc>
              <a:spcBef>
                <a:spcPts val="0"/>
              </a:spcBef>
            </a:pPr>
            <a:r>
              <a:rPr lang="en-US" b="1" dirty="0" smtClean="0">
                <a:latin typeface="Andalus" panose="02020603050405020304" pitchFamily="18" charset="-78"/>
                <a:ea typeface="Times New Roman" panose="02020603050405020304" pitchFamily="18" charset="0"/>
                <a:cs typeface="Andalus" panose="02020603050405020304" pitchFamily="18" charset="-78"/>
              </a:rPr>
              <a:t>Develop your PERSONAL BRAND – what do you want to be known for? Fiercely protect it.</a:t>
            </a:r>
          </a:p>
          <a:p>
            <a:pPr lvl="2">
              <a:lnSpc>
                <a:spcPct val="107000"/>
              </a:lnSpc>
              <a:spcBef>
                <a:spcPts val="0"/>
              </a:spcBef>
            </a:pPr>
            <a:endParaRPr lang="en-US" b="1" dirty="0" smtClean="0">
              <a:latin typeface="Andalus" panose="02020603050405020304" pitchFamily="18" charset="-78"/>
              <a:ea typeface="MS Mincho" panose="02020609040205080304" pitchFamily="49" charset="-128"/>
              <a:cs typeface="Andalus" panose="02020603050405020304" pitchFamily="18" charset="-78"/>
            </a:endParaRPr>
          </a:p>
          <a:p>
            <a:pPr lvl="2">
              <a:lnSpc>
                <a:spcPct val="107000"/>
              </a:lnSpc>
              <a:spcBef>
                <a:spcPts val="0"/>
              </a:spcBef>
            </a:pPr>
            <a:r>
              <a:rPr lang="en-US" b="1" dirty="0" smtClean="0">
                <a:latin typeface="Andalus" panose="02020603050405020304" pitchFamily="18" charset="-78"/>
                <a:ea typeface="Times New Roman" panose="02020603050405020304" pitchFamily="18" charset="0"/>
                <a:cs typeface="Andalus" panose="02020603050405020304" pitchFamily="18" charset="-78"/>
              </a:rPr>
              <a:t>Make </a:t>
            </a:r>
            <a:r>
              <a:rPr lang="en-US" b="1" dirty="0">
                <a:latin typeface="Andalus" panose="02020603050405020304" pitchFamily="18" charset="-78"/>
                <a:ea typeface="Times New Roman" panose="02020603050405020304" pitchFamily="18" charset="0"/>
                <a:cs typeface="Andalus" panose="02020603050405020304" pitchFamily="18" charset="-78"/>
              </a:rPr>
              <a:t>social media work for you – follow LinkedIn and “like” Facebook groups that pertain to your career interests to receive useful </a:t>
            </a:r>
            <a:r>
              <a:rPr lang="en-US" b="1" dirty="0" smtClean="0">
                <a:latin typeface="Andalus" panose="02020603050405020304" pitchFamily="18" charset="-78"/>
                <a:ea typeface="Times New Roman" panose="02020603050405020304" pitchFamily="18" charset="0"/>
                <a:cs typeface="Andalus" panose="02020603050405020304" pitchFamily="18" charset="-78"/>
              </a:rPr>
              <a:t>feeds.</a:t>
            </a:r>
          </a:p>
          <a:p>
            <a:pPr lvl="2">
              <a:lnSpc>
                <a:spcPct val="107000"/>
              </a:lnSpc>
              <a:spcBef>
                <a:spcPts val="0"/>
              </a:spcBef>
            </a:pPr>
            <a:endParaRPr lang="en-US" b="1" dirty="0">
              <a:latin typeface="Andalus" panose="02020603050405020304" pitchFamily="18" charset="-78"/>
              <a:ea typeface="Times New Roman" panose="02020603050405020304" pitchFamily="18" charset="0"/>
              <a:cs typeface="Andalus" panose="02020603050405020304" pitchFamily="18" charset="-78"/>
            </a:endParaRPr>
          </a:p>
          <a:p>
            <a:pPr lvl="2">
              <a:lnSpc>
                <a:spcPct val="107000"/>
              </a:lnSpc>
              <a:spcBef>
                <a:spcPts val="0"/>
              </a:spcBef>
            </a:pPr>
            <a:r>
              <a:rPr lang="en-US" b="1" dirty="0" smtClean="0">
                <a:latin typeface="Andalus" panose="02020603050405020304" pitchFamily="18" charset="-78"/>
                <a:ea typeface="Times New Roman" panose="02020603050405020304" pitchFamily="18" charset="0"/>
                <a:cs typeface="Andalus" panose="02020603050405020304" pitchFamily="18" charset="-78"/>
              </a:rPr>
              <a:t>Hint: Save </a:t>
            </a:r>
            <a:r>
              <a:rPr lang="en-US" b="1" dirty="0">
                <a:latin typeface="Andalus" panose="02020603050405020304" pitchFamily="18" charset="-78"/>
                <a:ea typeface="Times New Roman" panose="02020603050405020304" pitchFamily="18" charset="0"/>
                <a:cs typeface="Andalus" panose="02020603050405020304" pitchFamily="18" charset="-78"/>
              </a:rPr>
              <a:t>helpful articles in </a:t>
            </a:r>
            <a:r>
              <a:rPr lang="en-US" b="1" dirty="0" smtClean="0">
                <a:latin typeface="Andalus" panose="02020603050405020304" pitchFamily="18" charset="-78"/>
                <a:ea typeface="Times New Roman" panose="02020603050405020304" pitchFamily="18" charset="0"/>
                <a:cs typeface="Andalus" panose="02020603050405020304" pitchFamily="18" charset="-78"/>
              </a:rPr>
              <a:t>Evernote! </a:t>
            </a:r>
            <a:endParaRPr lang="en-US" b="1"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398144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92" y="-76200"/>
            <a:ext cx="9241276" cy="7239000"/>
          </a:xfrm>
        </p:spPr>
      </p:pic>
      <p:sp>
        <p:nvSpPr>
          <p:cNvPr id="5" name="TextBox 4"/>
          <p:cNvSpPr txBox="1"/>
          <p:nvPr/>
        </p:nvSpPr>
        <p:spPr>
          <a:xfrm>
            <a:off x="2895600" y="152400"/>
            <a:ext cx="5181600" cy="5909310"/>
          </a:xfrm>
          <a:prstGeom prst="rect">
            <a:avLst/>
          </a:prstGeom>
          <a:noFill/>
        </p:spPr>
        <p:txBody>
          <a:bodyPr wrap="square" rtlCol="0">
            <a:spAutoFit/>
          </a:bodyPr>
          <a:lstStyle/>
          <a:p>
            <a:pPr lvl="1"/>
            <a:r>
              <a:rPr lang="en-US" sz="3600" dirty="0" smtClean="0">
                <a:latin typeface="Lucida Calligraphy" panose="03010101010101010101" pitchFamily="66" charset="0"/>
              </a:rPr>
              <a:t>     </a:t>
            </a:r>
            <a:r>
              <a:rPr lang="en-US" sz="3600" dirty="0" smtClean="0">
                <a:latin typeface="Andalus" panose="02020603050405020304" pitchFamily="18" charset="-78"/>
                <a:cs typeface="Andalus" panose="02020603050405020304" pitchFamily="18" charset="-78"/>
              </a:rPr>
              <a:t>Be </a:t>
            </a:r>
            <a:r>
              <a:rPr lang="en-US" sz="3600" dirty="0">
                <a:latin typeface="Andalus" panose="02020603050405020304" pitchFamily="18" charset="-78"/>
                <a:cs typeface="Andalus" panose="02020603050405020304" pitchFamily="18" charset="-78"/>
              </a:rPr>
              <a:t>professional </a:t>
            </a:r>
          </a:p>
          <a:p>
            <a:pPr lvl="2"/>
            <a:r>
              <a:rPr lang="en-US" dirty="0" smtClean="0">
                <a:latin typeface="Andalus" panose="02020603050405020304" pitchFamily="18" charset="-78"/>
                <a:cs typeface="Andalus" panose="02020603050405020304" pitchFamily="18" charset="-78"/>
              </a:rPr>
              <a:t> </a:t>
            </a:r>
            <a:endParaRPr lang="en-US" sz="2400" dirty="0">
              <a:latin typeface="Andalus" panose="02020603050405020304" pitchFamily="18" charset="-78"/>
              <a:cs typeface="Andalus" panose="02020603050405020304" pitchFamily="18" charset="-78"/>
            </a:endParaRPr>
          </a:p>
          <a:p>
            <a:pPr lvl="3"/>
            <a:r>
              <a:rPr lang="en-US" dirty="0" smtClean="0">
                <a:solidFill>
                  <a:schemeClr val="bg2">
                    <a:lumMod val="10000"/>
                  </a:schemeClr>
                </a:solidFill>
                <a:latin typeface="Andalus" panose="02020603050405020304" pitchFamily="18" charset="-78"/>
                <a:cs typeface="Andalus" panose="02020603050405020304" pitchFamily="18" charset="-78"/>
              </a:rPr>
              <a:t>Even </a:t>
            </a:r>
            <a:r>
              <a:rPr lang="en-US" dirty="0">
                <a:solidFill>
                  <a:schemeClr val="bg2">
                    <a:lumMod val="10000"/>
                  </a:schemeClr>
                </a:solidFill>
                <a:latin typeface="Andalus" panose="02020603050405020304" pitchFamily="18" charset="-78"/>
                <a:cs typeface="Andalus" panose="02020603050405020304" pitchFamily="18" charset="-78"/>
              </a:rPr>
              <a:t>if you “go </a:t>
            </a:r>
            <a:r>
              <a:rPr lang="en-US" dirty="0" smtClean="0">
                <a:solidFill>
                  <a:schemeClr val="bg2">
                    <a:lumMod val="10000"/>
                  </a:schemeClr>
                </a:solidFill>
                <a:latin typeface="Andalus" panose="02020603050405020304" pitchFamily="18" charset="-78"/>
                <a:cs typeface="Andalus" panose="02020603050405020304" pitchFamily="18" charset="-78"/>
              </a:rPr>
              <a:t>native” while in Japan, make </a:t>
            </a:r>
            <a:r>
              <a:rPr lang="en-US" dirty="0">
                <a:solidFill>
                  <a:schemeClr val="bg2">
                    <a:lumMod val="10000"/>
                  </a:schemeClr>
                </a:solidFill>
                <a:latin typeface="Andalus" panose="02020603050405020304" pitchFamily="18" charset="-78"/>
                <a:cs typeface="Andalus" panose="02020603050405020304" pitchFamily="18" charset="-78"/>
              </a:rPr>
              <a:t>sure the outside world can relate to you. </a:t>
            </a:r>
          </a:p>
          <a:p>
            <a:pPr lvl="3"/>
            <a:endParaRPr lang="en-US" dirty="0" smtClean="0">
              <a:solidFill>
                <a:schemeClr val="bg2">
                  <a:lumMod val="10000"/>
                </a:schemeClr>
              </a:solidFill>
              <a:latin typeface="Andalus" panose="02020603050405020304" pitchFamily="18" charset="-78"/>
              <a:cs typeface="Andalus" panose="02020603050405020304" pitchFamily="18" charset="-78"/>
            </a:endParaRPr>
          </a:p>
          <a:p>
            <a:pPr lvl="3"/>
            <a:r>
              <a:rPr lang="en-US" dirty="0">
                <a:solidFill>
                  <a:schemeClr val="bg2">
                    <a:lumMod val="10000"/>
                  </a:schemeClr>
                </a:solidFill>
                <a:latin typeface="Andalus" panose="02020603050405020304" pitchFamily="18" charset="-78"/>
                <a:cs typeface="Andalus" panose="02020603050405020304" pitchFamily="18" charset="-78"/>
              </a:rPr>
              <a:t>A</a:t>
            </a:r>
            <a:r>
              <a:rPr lang="en-US" dirty="0" smtClean="0">
                <a:solidFill>
                  <a:schemeClr val="bg2">
                    <a:lumMod val="10000"/>
                  </a:schemeClr>
                </a:solidFill>
                <a:latin typeface="Andalus" panose="02020603050405020304" pitchFamily="18" charset="-78"/>
                <a:cs typeface="Andalus" panose="02020603050405020304" pitchFamily="18" charset="-78"/>
              </a:rPr>
              <a:t>void </a:t>
            </a:r>
            <a:r>
              <a:rPr lang="en-US" dirty="0" err="1">
                <a:solidFill>
                  <a:schemeClr val="bg2">
                    <a:lumMod val="10000"/>
                  </a:schemeClr>
                </a:solidFill>
                <a:latin typeface="Andalus" panose="02020603050405020304" pitchFamily="18" charset="-78"/>
                <a:cs typeface="Andalus" panose="02020603050405020304" pitchFamily="18" charset="-78"/>
              </a:rPr>
              <a:t>Japanglish</a:t>
            </a:r>
            <a:r>
              <a:rPr lang="en-US" dirty="0">
                <a:solidFill>
                  <a:schemeClr val="bg2">
                    <a:lumMod val="10000"/>
                  </a:schemeClr>
                </a:solidFill>
                <a:latin typeface="Andalus" panose="02020603050405020304" pitchFamily="18" charset="-78"/>
                <a:cs typeface="Andalus" panose="02020603050405020304" pitchFamily="18" charset="-78"/>
              </a:rPr>
              <a:t>, colloquialisms and obscure references to your </a:t>
            </a:r>
            <a:r>
              <a:rPr lang="en-US" i="1" dirty="0" err="1">
                <a:solidFill>
                  <a:schemeClr val="accent6">
                    <a:lumMod val="75000"/>
                  </a:schemeClr>
                </a:solidFill>
                <a:latin typeface="Andalus" panose="02020603050405020304" pitchFamily="18" charset="-78"/>
                <a:cs typeface="Andalus" panose="02020603050405020304" pitchFamily="18" charset="-78"/>
              </a:rPr>
              <a:t>sugoi</a:t>
            </a:r>
            <a:r>
              <a:rPr lang="en-US" i="1" dirty="0">
                <a:solidFill>
                  <a:schemeClr val="accent6">
                    <a:lumMod val="75000"/>
                  </a:schemeClr>
                </a:solidFill>
                <a:latin typeface="Andalus" panose="02020603050405020304" pitchFamily="18" charset="-78"/>
                <a:cs typeface="Andalus" panose="02020603050405020304" pitchFamily="18" charset="-78"/>
              </a:rPr>
              <a:t> </a:t>
            </a:r>
            <a:r>
              <a:rPr lang="en-US" i="1" dirty="0" err="1">
                <a:solidFill>
                  <a:schemeClr val="accent6">
                    <a:lumMod val="75000"/>
                  </a:schemeClr>
                </a:solidFill>
                <a:latin typeface="Andalus" panose="02020603050405020304" pitchFamily="18" charset="-78"/>
                <a:cs typeface="Andalus" panose="02020603050405020304" pitchFamily="18" charset="-78"/>
              </a:rPr>
              <a:t>inaka</a:t>
            </a:r>
            <a:r>
              <a:rPr lang="en-US" dirty="0">
                <a:solidFill>
                  <a:schemeClr val="accent6">
                    <a:lumMod val="75000"/>
                  </a:schemeClr>
                </a:solidFill>
                <a:latin typeface="Andalus" panose="02020603050405020304" pitchFamily="18" charset="-78"/>
                <a:cs typeface="Andalus" panose="02020603050405020304" pitchFamily="18" charset="-78"/>
              </a:rPr>
              <a:t> </a:t>
            </a:r>
            <a:r>
              <a:rPr lang="en-US" dirty="0" smtClean="0">
                <a:solidFill>
                  <a:schemeClr val="bg2">
                    <a:lumMod val="10000"/>
                  </a:schemeClr>
                </a:solidFill>
                <a:latin typeface="Andalus" panose="02020603050405020304" pitchFamily="18" charset="-78"/>
                <a:cs typeface="Andalus" panose="02020603050405020304" pitchFamily="18" charset="-78"/>
              </a:rPr>
              <a:t>lives…</a:t>
            </a:r>
            <a:endParaRPr lang="en-US" sz="2400" dirty="0">
              <a:solidFill>
                <a:schemeClr val="bg2">
                  <a:lumMod val="10000"/>
                </a:schemeClr>
              </a:solidFill>
              <a:latin typeface="Andalus" panose="02020603050405020304" pitchFamily="18" charset="-78"/>
              <a:cs typeface="Andalus" panose="02020603050405020304" pitchFamily="18" charset="-78"/>
            </a:endParaRPr>
          </a:p>
          <a:p>
            <a:pPr lvl="3"/>
            <a:endParaRPr lang="en-US" dirty="0" smtClean="0">
              <a:solidFill>
                <a:schemeClr val="bg2">
                  <a:lumMod val="10000"/>
                </a:schemeClr>
              </a:solidFill>
              <a:latin typeface="Andalus" panose="02020603050405020304" pitchFamily="18" charset="-78"/>
              <a:cs typeface="Andalus" panose="02020603050405020304" pitchFamily="18" charset="-78"/>
            </a:endParaRPr>
          </a:p>
          <a:p>
            <a:pPr lvl="3"/>
            <a:r>
              <a:rPr lang="en-US" dirty="0" smtClean="0">
                <a:solidFill>
                  <a:schemeClr val="bg2">
                    <a:lumMod val="10000"/>
                  </a:schemeClr>
                </a:solidFill>
                <a:latin typeface="Andalus" panose="02020603050405020304" pitchFamily="18" charset="-78"/>
                <a:cs typeface="Andalus" panose="02020603050405020304" pitchFamily="18" charset="-78"/>
              </a:rPr>
              <a:t>Have </a:t>
            </a:r>
            <a:r>
              <a:rPr lang="en-US" dirty="0">
                <a:solidFill>
                  <a:schemeClr val="bg2">
                    <a:lumMod val="10000"/>
                  </a:schemeClr>
                </a:solidFill>
                <a:latin typeface="Andalus" panose="02020603050405020304" pitchFamily="18" charset="-78"/>
                <a:cs typeface="Andalus" panose="02020603050405020304" pitchFamily="18" charset="-78"/>
              </a:rPr>
              <a:t>a professional email address, not </a:t>
            </a:r>
            <a:r>
              <a:rPr lang="en-US" u="sng" dirty="0">
                <a:latin typeface="Andalus" panose="02020603050405020304" pitchFamily="18" charset="-78"/>
                <a:cs typeface="Andalus" panose="02020603050405020304" pitchFamily="18" charset="-78"/>
                <a:hlinkClick r:id="rId3"/>
              </a:rPr>
              <a:t>ilovenatto@hotmail.com</a:t>
            </a:r>
            <a:r>
              <a:rPr lang="en-US" dirty="0">
                <a:latin typeface="Andalus" panose="02020603050405020304" pitchFamily="18" charset="-78"/>
                <a:cs typeface="Andalus" panose="02020603050405020304" pitchFamily="18" charset="-78"/>
              </a:rPr>
              <a:t>. </a:t>
            </a:r>
            <a:endParaRPr lang="en-US" sz="2400" dirty="0">
              <a:latin typeface="Andalus" panose="02020603050405020304" pitchFamily="18" charset="-78"/>
              <a:cs typeface="Andalus" panose="02020603050405020304" pitchFamily="18" charset="-78"/>
            </a:endParaRPr>
          </a:p>
          <a:p>
            <a:pPr lvl="3"/>
            <a:endParaRPr lang="en-US" dirty="0" smtClean="0">
              <a:latin typeface="Andalus" panose="02020603050405020304" pitchFamily="18" charset="-78"/>
              <a:cs typeface="Andalus" panose="02020603050405020304" pitchFamily="18" charset="-78"/>
            </a:endParaRPr>
          </a:p>
          <a:p>
            <a:pPr lvl="3"/>
            <a:r>
              <a:rPr lang="en-US" dirty="0" smtClean="0">
                <a:solidFill>
                  <a:schemeClr val="bg2">
                    <a:lumMod val="10000"/>
                  </a:schemeClr>
                </a:solidFill>
                <a:latin typeface="Andalus" panose="02020603050405020304" pitchFamily="18" charset="-78"/>
                <a:cs typeface="Andalus" panose="02020603050405020304" pitchFamily="18" charset="-78"/>
              </a:rPr>
              <a:t>Carry </a:t>
            </a:r>
            <a:r>
              <a:rPr lang="en-US" dirty="0">
                <a:solidFill>
                  <a:schemeClr val="bg2">
                    <a:lumMod val="10000"/>
                  </a:schemeClr>
                </a:solidFill>
                <a:latin typeface="Andalus" panose="02020603050405020304" pitchFamily="18" charset="-78"/>
                <a:cs typeface="Andalus" panose="02020603050405020304" pitchFamily="18" charset="-78"/>
              </a:rPr>
              <a:t>business cards advertising who you are – and </a:t>
            </a:r>
            <a:r>
              <a:rPr lang="en-US" dirty="0" smtClean="0">
                <a:solidFill>
                  <a:schemeClr val="bg2">
                    <a:lumMod val="10000"/>
                  </a:schemeClr>
                </a:solidFill>
                <a:latin typeface="Andalus" panose="02020603050405020304" pitchFamily="18" charset="-78"/>
                <a:cs typeface="Andalus" panose="02020603050405020304" pitchFamily="18" charset="-78"/>
              </a:rPr>
              <a:t>who you aim </a:t>
            </a:r>
            <a:r>
              <a:rPr lang="en-US" dirty="0">
                <a:solidFill>
                  <a:schemeClr val="bg2">
                    <a:lumMod val="10000"/>
                  </a:schemeClr>
                </a:solidFill>
                <a:latin typeface="Andalus" panose="02020603050405020304" pitchFamily="18" charset="-78"/>
                <a:cs typeface="Andalus" panose="02020603050405020304" pitchFamily="18" charset="-78"/>
              </a:rPr>
              <a:t>to be</a:t>
            </a:r>
            <a:r>
              <a:rPr lang="en-US" dirty="0" smtClean="0">
                <a:solidFill>
                  <a:schemeClr val="bg2">
                    <a:lumMod val="10000"/>
                  </a:schemeClr>
                </a:solidFill>
                <a:latin typeface="Andalus" panose="02020603050405020304" pitchFamily="18" charset="-78"/>
                <a:cs typeface="Andalus" panose="02020603050405020304" pitchFamily="18" charset="-78"/>
              </a:rPr>
              <a:t>. (</a:t>
            </a:r>
            <a:r>
              <a:rPr lang="en-US" dirty="0">
                <a:solidFill>
                  <a:schemeClr val="bg2">
                    <a:lumMod val="10000"/>
                  </a:schemeClr>
                </a:solidFill>
                <a:latin typeface="Andalus" panose="02020603050405020304" pitchFamily="18" charset="-78"/>
                <a:cs typeface="Andalus" panose="02020603050405020304" pitchFamily="18" charset="-78"/>
              </a:rPr>
              <a:t>vista.com)</a:t>
            </a:r>
            <a:endParaRPr lang="en-US" sz="2400" dirty="0">
              <a:solidFill>
                <a:schemeClr val="bg2">
                  <a:lumMod val="10000"/>
                </a:schemeClr>
              </a:solidFill>
              <a:latin typeface="Andalus" panose="02020603050405020304" pitchFamily="18" charset="-78"/>
              <a:cs typeface="Andalus" panose="02020603050405020304" pitchFamily="18" charset="-78"/>
            </a:endParaRPr>
          </a:p>
          <a:p>
            <a:pPr lvl="3"/>
            <a:endParaRPr lang="en-US" dirty="0" smtClean="0">
              <a:solidFill>
                <a:schemeClr val="bg2">
                  <a:lumMod val="10000"/>
                </a:schemeClr>
              </a:solidFill>
              <a:latin typeface="Andalus" panose="02020603050405020304" pitchFamily="18" charset="-78"/>
              <a:cs typeface="Andalus" panose="02020603050405020304" pitchFamily="18" charset="-78"/>
            </a:endParaRPr>
          </a:p>
          <a:p>
            <a:pPr lvl="3"/>
            <a:r>
              <a:rPr lang="en-US" dirty="0" smtClean="0">
                <a:solidFill>
                  <a:schemeClr val="bg2">
                    <a:lumMod val="10000"/>
                  </a:schemeClr>
                </a:solidFill>
                <a:latin typeface="Andalus" panose="02020603050405020304" pitchFamily="18" charset="-78"/>
                <a:cs typeface="Andalus" panose="02020603050405020304" pitchFamily="18" charset="-78"/>
              </a:rPr>
              <a:t>Work </a:t>
            </a:r>
            <a:r>
              <a:rPr lang="en-US" dirty="0">
                <a:solidFill>
                  <a:schemeClr val="bg2">
                    <a:lumMod val="10000"/>
                  </a:schemeClr>
                </a:solidFill>
                <a:latin typeface="Andalus" panose="02020603050405020304" pitchFamily="18" charset="-78"/>
                <a:cs typeface="Andalus" panose="02020603050405020304" pitchFamily="18" charset="-78"/>
              </a:rPr>
              <a:t>on updating LinkedIn just as hard as you </a:t>
            </a:r>
            <a:r>
              <a:rPr lang="en-US" dirty="0" smtClean="0">
                <a:solidFill>
                  <a:schemeClr val="bg2">
                    <a:lumMod val="10000"/>
                  </a:schemeClr>
                </a:solidFill>
                <a:latin typeface="Andalus" panose="02020603050405020304" pitchFamily="18" charset="-78"/>
                <a:cs typeface="Andalus" panose="02020603050405020304" pitchFamily="18" charset="-78"/>
              </a:rPr>
              <a:t>work on updating Facebook</a:t>
            </a:r>
            <a:r>
              <a:rPr lang="en-US" dirty="0">
                <a:solidFill>
                  <a:schemeClr val="bg2">
                    <a:lumMod val="10000"/>
                  </a:schemeClr>
                </a:solidFill>
                <a:latin typeface="Andalus" panose="02020603050405020304" pitchFamily="18" charset="-78"/>
                <a:cs typeface="Andalus" panose="02020603050405020304" pitchFamily="18" charset="-78"/>
              </a:rPr>
              <a:t>…</a:t>
            </a:r>
            <a:endParaRPr lang="en-US" sz="2400" dirty="0">
              <a:solidFill>
                <a:schemeClr val="bg2">
                  <a:lumMod val="10000"/>
                </a:schemeClr>
              </a:solidFill>
              <a:latin typeface="Andalus" panose="02020603050405020304" pitchFamily="18" charset="-78"/>
              <a:cs typeface="Andalus" panose="02020603050405020304" pitchFamily="18" charset="-78"/>
            </a:endParaRPr>
          </a:p>
        </p:txBody>
      </p:sp>
      <p:sp>
        <p:nvSpPr>
          <p:cNvPr id="6" name="Rectangle 5"/>
          <p:cNvSpPr/>
          <p:nvPr/>
        </p:nvSpPr>
        <p:spPr>
          <a:xfrm>
            <a:off x="381000" y="-76200"/>
            <a:ext cx="1371600" cy="2057400"/>
          </a:xfrm>
          <a:prstGeom prst="rect">
            <a:avLst/>
          </a:prstGeom>
          <a:solidFill>
            <a:srgbClr val="EFE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9440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56"/>
            <a:ext cx="9138464" cy="6862156"/>
          </a:xfrm>
          <a:prstGeom prst="rect">
            <a:avLst/>
          </a:prstGeom>
        </p:spPr>
      </p:pic>
      <p:sp>
        <p:nvSpPr>
          <p:cNvPr id="5" name="TextBox 4"/>
          <p:cNvSpPr txBox="1"/>
          <p:nvPr/>
        </p:nvSpPr>
        <p:spPr>
          <a:xfrm>
            <a:off x="2209800" y="1287959"/>
            <a:ext cx="3962400" cy="769441"/>
          </a:xfrm>
          <a:prstGeom prst="rect">
            <a:avLst/>
          </a:prstGeom>
          <a:noFill/>
        </p:spPr>
        <p:txBody>
          <a:bodyPr wrap="square" rtlCol="0">
            <a:spAutoFit/>
          </a:bodyPr>
          <a:lstStyle/>
          <a:p>
            <a:r>
              <a:rPr lang="en-US" sz="4400" dirty="0" smtClean="0">
                <a:latin typeface="Andalus" panose="02020603050405020304" pitchFamily="18" charset="-78"/>
                <a:cs typeface="Andalus" panose="02020603050405020304" pitchFamily="18" charset="-78"/>
              </a:rPr>
              <a:t>Networking</a:t>
            </a:r>
            <a:r>
              <a:rPr lang="en-US" dirty="0" smtClean="0">
                <a:latin typeface="Andalus" panose="02020603050405020304" pitchFamily="18" charset="-78"/>
                <a:cs typeface="Andalus" panose="02020603050405020304" pitchFamily="18" charset="-78"/>
              </a:rPr>
              <a:t> </a:t>
            </a:r>
            <a:endParaRPr lang="en-US" dirty="0">
              <a:latin typeface="Andalus" panose="02020603050405020304" pitchFamily="18" charset="-78"/>
              <a:cs typeface="Andalus" panose="02020603050405020304" pitchFamily="18" charset="-78"/>
            </a:endParaRPr>
          </a:p>
        </p:txBody>
      </p:sp>
      <p:sp>
        <p:nvSpPr>
          <p:cNvPr id="7" name="Rectangle 6"/>
          <p:cNvSpPr/>
          <p:nvPr/>
        </p:nvSpPr>
        <p:spPr>
          <a:xfrm>
            <a:off x="6605972" y="5791201"/>
            <a:ext cx="2538028" cy="1066800"/>
          </a:xfrm>
          <a:prstGeom prst="rect">
            <a:avLst/>
          </a:prstGeom>
          <a:solidFill>
            <a:srgbClr val="E1B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69232" y="2286000"/>
            <a:ext cx="4574768" cy="4401205"/>
          </a:xfrm>
          <a:prstGeom prst="rect">
            <a:avLst/>
          </a:prstGeom>
          <a:solidFill>
            <a:srgbClr val="E1BC88"/>
          </a:solidFill>
        </p:spPr>
        <p:txBody>
          <a:bodyPr wrap="square" rtlCol="0">
            <a:spAutoFit/>
          </a:bodyPr>
          <a:lstStyle/>
          <a:p>
            <a:pPr marL="742950" lvl="1" indent="-285750">
              <a:buFont typeface="Arial" panose="020B0604020202020204" pitchFamily="34" charset="0"/>
              <a:buChar char="•"/>
            </a:pPr>
            <a:r>
              <a:rPr lang="en-US" sz="2000" b="1" dirty="0" smtClean="0">
                <a:solidFill>
                  <a:srgbClr val="FF0000"/>
                </a:solidFill>
                <a:latin typeface="Andalus" panose="02020603050405020304" pitchFamily="18" charset="-78"/>
                <a:cs typeface="Andalus" panose="02020603050405020304" pitchFamily="18" charset="-78"/>
              </a:rPr>
              <a:t>Get </a:t>
            </a:r>
            <a:r>
              <a:rPr lang="en-US" sz="2000" b="1" dirty="0">
                <a:solidFill>
                  <a:srgbClr val="FF0000"/>
                </a:solidFill>
                <a:latin typeface="Andalus" panose="02020603050405020304" pitchFamily="18" charset="-78"/>
                <a:cs typeface="Andalus" panose="02020603050405020304" pitchFamily="18" charset="-78"/>
              </a:rPr>
              <a:t>your message out. What are you looking for? I might know someone… </a:t>
            </a:r>
          </a:p>
          <a:p>
            <a:pPr marL="742950" lvl="1" indent="-285750">
              <a:buFont typeface="Arial" panose="020B0604020202020204" pitchFamily="34" charset="0"/>
              <a:buChar char="•"/>
            </a:pPr>
            <a:r>
              <a:rPr lang="en-US" sz="2000" b="1" dirty="0">
                <a:solidFill>
                  <a:srgbClr val="FF0000"/>
                </a:solidFill>
                <a:latin typeface="Andalus" panose="02020603050405020304" pitchFamily="18" charset="-78"/>
                <a:cs typeface="Andalus" panose="02020603050405020304" pitchFamily="18" charset="-78"/>
              </a:rPr>
              <a:t>Gather marketplace information, develop a list of target companies.</a:t>
            </a:r>
          </a:p>
          <a:p>
            <a:pPr lvl="3"/>
            <a:r>
              <a:rPr lang="en-US" sz="2000" b="1" dirty="0" smtClean="0">
                <a:solidFill>
                  <a:srgbClr val="FF0000"/>
                </a:solidFill>
                <a:latin typeface="Andalus" panose="02020603050405020304" pitchFamily="18" charset="-78"/>
                <a:cs typeface="Andalus" panose="02020603050405020304" pitchFamily="18" charset="-78"/>
              </a:rPr>
              <a:t>~Are </a:t>
            </a:r>
            <a:r>
              <a:rPr lang="en-US" sz="2000" b="1" dirty="0">
                <a:solidFill>
                  <a:srgbClr val="FF0000"/>
                </a:solidFill>
                <a:latin typeface="Andalus" panose="02020603050405020304" pitchFamily="18" charset="-78"/>
                <a:cs typeface="Andalus" panose="02020603050405020304" pitchFamily="18" charset="-78"/>
              </a:rPr>
              <a:t>they growing? Are you qualified? Can you live on what they pay? </a:t>
            </a:r>
          </a:p>
          <a:p>
            <a:pPr marL="742950" lvl="1" indent="-285750">
              <a:buFont typeface="Arial" panose="020B0604020202020204" pitchFamily="34" charset="0"/>
              <a:buChar char="•"/>
            </a:pPr>
            <a:r>
              <a:rPr lang="en-US" sz="2000" b="1" dirty="0">
                <a:solidFill>
                  <a:srgbClr val="FF0000"/>
                </a:solidFill>
                <a:latin typeface="Andalus" panose="02020603050405020304" pitchFamily="18" charset="-78"/>
                <a:cs typeface="Andalus" panose="02020603050405020304" pitchFamily="18" charset="-78"/>
              </a:rPr>
              <a:t>Seek advice and ideas – goal is to cultivate a (willing!) “sponsor” or “</a:t>
            </a:r>
            <a:r>
              <a:rPr lang="en-US" sz="2000" b="1" dirty="0" smtClean="0">
                <a:solidFill>
                  <a:srgbClr val="FF0000"/>
                </a:solidFill>
                <a:latin typeface="Andalus" panose="02020603050405020304" pitchFamily="18" charset="-78"/>
                <a:cs typeface="Andalus" panose="02020603050405020304" pitchFamily="18" charset="-78"/>
              </a:rPr>
              <a:t>mentor.” </a:t>
            </a:r>
            <a:endParaRPr lang="en-US" sz="2000" b="1" dirty="0">
              <a:solidFill>
                <a:srgbClr val="FF0000"/>
              </a:solidFill>
              <a:latin typeface="Andalus" panose="02020603050405020304" pitchFamily="18" charset="-78"/>
              <a:cs typeface="Andalus" panose="02020603050405020304" pitchFamily="18" charset="-78"/>
            </a:endParaRPr>
          </a:p>
          <a:p>
            <a:pPr marL="742950" lvl="1" indent="-285750">
              <a:buFont typeface="Arial" panose="020B0604020202020204" pitchFamily="34" charset="0"/>
              <a:buChar char="•"/>
            </a:pPr>
            <a:r>
              <a:rPr lang="en-US" sz="2000" b="1" dirty="0">
                <a:solidFill>
                  <a:srgbClr val="FF0000"/>
                </a:solidFill>
                <a:latin typeface="Andalus" panose="02020603050405020304" pitchFamily="18" charset="-78"/>
                <a:cs typeface="Andalus" panose="02020603050405020304" pitchFamily="18" charset="-78"/>
              </a:rPr>
              <a:t>Get referrals, make connections, organize your contacts, keep in touch. </a:t>
            </a:r>
          </a:p>
        </p:txBody>
      </p:sp>
    </p:spTree>
    <p:extLst>
      <p:ext uri="{BB962C8B-B14F-4D97-AF65-F5344CB8AC3E}">
        <p14:creationId xmlns:p14="http://schemas.microsoft.com/office/powerpoint/2010/main" val="1751818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7319"/>
            <a:ext cx="7010400" cy="706090"/>
          </a:xfrm>
        </p:spPr>
        <p:txBody>
          <a:bodyPr/>
          <a:lstStyle/>
          <a:p>
            <a:pPr marL="457200" lvl="1">
              <a:lnSpc>
                <a:spcPct val="107000"/>
              </a:lnSpc>
            </a:pPr>
            <a:r>
              <a:rPr lang="en-US" sz="2400" b="1" dirty="0" smtClean="0">
                <a:latin typeface="Lucida Calligraphy" panose="03010101010101010101" pitchFamily="66" charset="0"/>
              </a:rPr>
              <a:t/>
            </a:r>
            <a:br>
              <a:rPr lang="en-US" sz="2400" b="1" dirty="0" smtClean="0">
                <a:latin typeface="Lucida Calligraphy" panose="03010101010101010101" pitchFamily="66" charset="0"/>
              </a:rPr>
            </a:br>
            <a:r>
              <a:rPr lang="en-US" sz="2400" b="1" dirty="0" smtClean="0">
                <a:latin typeface="Lucida Calligraphy" panose="03010101010101010101" pitchFamily="66" charset="0"/>
              </a:rPr>
              <a:t>	   </a:t>
            </a:r>
            <a:br>
              <a:rPr lang="en-US" sz="2400" b="1" dirty="0" smtClean="0">
                <a:latin typeface="Lucida Calligraphy" panose="03010101010101010101" pitchFamily="66" charset="0"/>
              </a:rPr>
            </a:br>
            <a:r>
              <a:rPr lang="en-US" sz="2400" b="1" dirty="0">
                <a:latin typeface="Lucida Calligraphy" panose="03010101010101010101" pitchFamily="66" charset="0"/>
              </a:rPr>
              <a:t> </a:t>
            </a:r>
            <a:r>
              <a:rPr lang="en-US" sz="2400" b="1" dirty="0" smtClean="0">
                <a:latin typeface="Lucida Calligraphy" panose="03010101010101010101" pitchFamily="66" charset="0"/>
              </a:rPr>
              <a:t>       </a:t>
            </a:r>
            <a:r>
              <a:rPr lang="en-US" sz="3200" b="1" dirty="0" smtClean="0">
                <a:solidFill>
                  <a:srgbClr val="AC14A1"/>
                </a:solidFill>
                <a:latin typeface="Andalus" panose="02020603050405020304" pitchFamily="18" charset="-78"/>
                <a:cs typeface="Andalus" panose="02020603050405020304" pitchFamily="18" charset="-78"/>
              </a:rPr>
              <a:t>JOB-POSTINGS &amp; RECRUITERS </a:t>
            </a:r>
            <a:r>
              <a:rPr lang="en-US" sz="3200" dirty="0" smtClean="0">
                <a:solidFill>
                  <a:srgbClr val="AC14A1"/>
                </a:solidFill>
                <a:latin typeface="Andalus" panose="02020603050405020304" pitchFamily="18" charset="-78"/>
                <a:cs typeface="Andalus" panose="02020603050405020304" pitchFamily="18" charset="-78"/>
              </a:rPr>
              <a:t/>
            </a:r>
            <a:br>
              <a:rPr lang="en-US" sz="3200" dirty="0" smtClean="0">
                <a:solidFill>
                  <a:srgbClr val="AC14A1"/>
                </a:solidFill>
                <a:latin typeface="Andalus" panose="02020603050405020304" pitchFamily="18" charset="-78"/>
                <a:cs typeface="Andalus" panose="02020603050405020304" pitchFamily="18" charset="-78"/>
              </a:rPr>
            </a:br>
            <a:endParaRPr lang="en-US" sz="3200" b="1" dirty="0">
              <a:solidFill>
                <a:srgbClr val="AC14A1"/>
              </a:solidFill>
              <a:latin typeface="Andalus" panose="02020603050405020304" pitchFamily="18" charset="-78"/>
              <a:ea typeface="MS Mincho" panose="02020609040205080304" pitchFamily="49" charset="-128"/>
              <a:cs typeface="Andalus" panose="02020603050405020304" pitchFamily="18" charset="-78"/>
            </a:endParaRPr>
          </a:p>
        </p:txBody>
      </p:sp>
      <p:sp>
        <p:nvSpPr>
          <p:cNvPr id="7" name="TextBox 6"/>
          <p:cNvSpPr txBox="1"/>
          <p:nvPr/>
        </p:nvSpPr>
        <p:spPr>
          <a:xfrm>
            <a:off x="228600" y="1694795"/>
            <a:ext cx="7848600" cy="4401205"/>
          </a:xfrm>
          <a:prstGeom prst="rect">
            <a:avLst/>
          </a:prstGeom>
          <a:noFill/>
        </p:spPr>
        <p:txBody>
          <a:bodyPr wrap="square" rtlCol="0">
            <a:spAutoFit/>
          </a:bodyPr>
          <a:lstStyle/>
          <a:p>
            <a:pPr marL="1257300" lvl="2" indent="-342900">
              <a:buFont typeface="Arial" panose="020B0604020202020204" pitchFamily="34" charset="0"/>
              <a:buChar char="•"/>
            </a:pPr>
            <a:r>
              <a:rPr lang="en-US" sz="2000" b="1" dirty="0" smtClean="0">
                <a:latin typeface="Andalus" panose="02020603050405020304" pitchFamily="18" charset="-78"/>
                <a:cs typeface="Andalus" panose="02020603050405020304" pitchFamily="18" charset="-78"/>
              </a:rPr>
              <a:t>Check </a:t>
            </a:r>
            <a:r>
              <a:rPr lang="en-US" sz="2000" b="1" dirty="0">
                <a:latin typeface="Andalus" panose="02020603050405020304" pitchFamily="18" charset="-78"/>
                <a:cs typeface="Andalus" panose="02020603050405020304" pitchFamily="18" charset="-78"/>
              </a:rPr>
              <a:t>job boards, set email alerts</a:t>
            </a:r>
            <a:r>
              <a:rPr lang="en-US" sz="2000" b="1" dirty="0" smtClean="0">
                <a:latin typeface="Andalus" panose="02020603050405020304" pitchFamily="18" charset="-78"/>
                <a:cs typeface="Andalus" panose="02020603050405020304" pitchFamily="18" charset="-78"/>
              </a:rPr>
              <a:t>, keep track of required skills, </a:t>
            </a:r>
            <a:r>
              <a:rPr lang="en-US" sz="2000" b="1" dirty="0">
                <a:latin typeface="Andalus" panose="02020603050405020304" pitchFamily="18" charset="-78"/>
                <a:cs typeface="Andalus" panose="02020603050405020304" pitchFamily="18" charset="-78"/>
              </a:rPr>
              <a:t>salaries, </a:t>
            </a:r>
            <a:r>
              <a:rPr lang="en-US" sz="2000" b="1" dirty="0" smtClean="0">
                <a:latin typeface="Andalus" panose="02020603050405020304" pitchFamily="18" charset="-78"/>
                <a:cs typeface="Andalus" panose="02020603050405020304" pitchFamily="18" charset="-78"/>
              </a:rPr>
              <a:t>locations, industry trends, company reviews.</a:t>
            </a:r>
          </a:p>
          <a:p>
            <a:pPr marL="1257300" lvl="2" indent="-342900">
              <a:buFont typeface="Arial" panose="020B0604020202020204" pitchFamily="34" charset="0"/>
              <a:buChar char="•"/>
            </a:pPr>
            <a:endParaRPr lang="en-US" sz="2000" b="1" dirty="0">
              <a:latin typeface="Andalus" panose="02020603050405020304" pitchFamily="18" charset="-78"/>
              <a:cs typeface="Andalus" panose="02020603050405020304" pitchFamily="18" charset="-78"/>
            </a:endParaRPr>
          </a:p>
          <a:p>
            <a:pPr marL="1257300" lvl="2" indent="-342900">
              <a:buFont typeface="Arial" panose="020B0604020202020204" pitchFamily="34" charset="0"/>
              <a:buChar char="•"/>
            </a:pPr>
            <a:r>
              <a:rPr lang="en-US" sz="2000" b="1" dirty="0">
                <a:latin typeface="Andalus" panose="02020603050405020304" pitchFamily="18" charset="-78"/>
                <a:cs typeface="Andalus" panose="02020603050405020304" pitchFamily="18" charset="-78"/>
              </a:rPr>
              <a:t>Attend job fairs, webinars, online forums. </a:t>
            </a:r>
            <a:endParaRPr lang="en-US" sz="2000" b="1" dirty="0" smtClean="0">
              <a:latin typeface="Andalus" panose="02020603050405020304" pitchFamily="18" charset="-78"/>
              <a:cs typeface="Andalus" panose="02020603050405020304" pitchFamily="18" charset="-78"/>
            </a:endParaRPr>
          </a:p>
          <a:p>
            <a:pPr marL="1257300" lvl="2" indent="-342900">
              <a:buFont typeface="Arial" panose="020B0604020202020204" pitchFamily="34" charset="0"/>
              <a:buChar char="•"/>
            </a:pPr>
            <a:endParaRPr lang="en-US" sz="2000" b="1" dirty="0">
              <a:latin typeface="Andalus" panose="02020603050405020304" pitchFamily="18" charset="-78"/>
              <a:cs typeface="Andalus" panose="02020603050405020304" pitchFamily="18" charset="-78"/>
            </a:endParaRPr>
          </a:p>
          <a:p>
            <a:pPr marL="1257300" lvl="2" indent="-342900">
              <a:buFont typeface="Arial" panose="020B0604020202020204" pitchFamily="34" charset="0"/>
              <a:buChar char="•"/>
            </a:pPr>
            <a:r>
              <a:rPr lang="en-US" sz="2000" b="1" dirty="0">
                <a:latin typeface="Andalus" panose="02020603050405020304" pitchFamily="18" charset="-78"/>
                <a:cs typeface="Andalus" panose="02020603050405020304" pitchFamily="18" charset="-78"/>
              </a:rPr>
              <a:t>S</a:t>
            </a:r>
            <a:r>
              <a:rPr lang="en-US" sz="2000" b="1" dirty="0" smtClean="0">
                <a:latin typeface="Andalus" panose="02020603050405020304" pitchFamily="18" charset="-78"/>
                <a:cs typeface="Andalus" panose="02020603050405020304" pitchFamily="18" charset="-78"/>
              </a:rPr>
              <a:t>tart </a:t>
            </a:r>
            <a:r>
              <a:rPr lang="en-US" sz="2000" b="1" dirty="0">
                <a:latin typeface="Andalus" panose="02020603050405020304" pitchFamily="18" charset="-78"/>
                <a:cs typeface="Andalus" panose="02020603050405020304" pitchFamily="18" charset="-78"/>
              </a:rPr>
              <a:t>contacting </a:t>
            </a:r>
            <a:r>
              <a:rPr lang="en-US" sz="2000" b="1" dirty="0" smtClean="0">
                <a:latin typeface="Andalus" panose="02020603050405020304" pitchFamily="18" charset="-78"/>
                <a:cs typeface="Andalus" panose="02020603050405020304" pitchFamily="18" charset="-78"/>
              </a:rPr>
              <a:t>recruiters. Check-in every 4-6 weeks. </a:t>
            </a:r>
          </a:p>
          <a:p>
            <a:pPr marL="1257300" lvl="2" indent="-342900">
              <a:buFont typeface="Arial" panose="020B0604020202020204" pitchFamily="34" charset="0"/>
              <a:buChar char="•"/>
            </a:pPr>
            <a:endParaRPr lang="en-US" sz="2000" b="1" dirty="0" smtClean="0">
              <a:latin typeface="Andalus" panose="02020603050405020304" pitchFamily="18" charset="-78"/>
              <a:cs typeface="Andalus" panose="02020603050405020304" pitchFamily="18" charset="-78"/>
            </a:endParaRPr>
          </a:p>
          <a:p>
            <a:pPr marL="1257300" lvl="2" indent="-342900">
              <a:buFont typeface="Arial" panose="020B0604020202020204" pitchFamily="34" charset="0"/>
              <a:buChar char="•"/>
            </a:pPr>
            <a:r>
              <a:rPr lang="en-US" sz="2000" b="1" dirty="0" smtClean="0">
                <a:latin typeface="Andalus" panose="02020603050405020304" pitchFamily="18" charset="-78"/>
                <a:cs typeface="Andalus" panose="02020603050405020304" pitchFamily="18" charset="-78"/>
              </a:rPr>
              <a:t>Seek out informational </a:t>
            </a:r>
            <a:r>
              <a:rPr lang="en-US" sz="2000" b="1" dirty="0">
                <a:latin typeface="Andalus" panose="02020603050405020304" pitchFamily="18" charset="-78"/>
                <a:cs typeface="Andalus" panose="02020603050405020304" pitchFamily="18" charset="-78"/>
              </a:rPr>
              <a:t>interviews </a:t>
            </a:r>
            <a:r>
              <a:rPr lang="en-US" sz="2000" b="1" dirty="0" smtClean="0">
                <a:latin typeface="Andalus" panose="02020603050405020304" pitchFamily="18" charset="-78"/>
                <a:cs typeface="Andalus" panose="02020603050405020304" pitchFamily="18" charset="-78"/>
              </a:rPr>
              <a:t>in person or via </a:t>
            </a:r>
            <a:r>
              <a:rPr lang="en-US" sz="2000" b="1" dirty="0">
                <a:latin typeface="Andalus" panose="02020603050405020304" pitchFamily="18" charset="-78"/>
                <a:cs typeface="Andalus" panose="02020603050405020304" pitchFamily="18" charset="-78"/>
              </a:rPr>
              <a:t>Skype / FaceTime or </a:t>
            </a:r>
            <a:r>
              <a:rPr lang="en-US" sz="2000" b="1" dirty="0" smtClean="0">
                <a:latin typeface="Andalus" panose="02020603050405020304" pitchFamily="18" charset="-78"/>
                <a:cs typeface="Andalus" panose="02020603050405020304" pitchFamily="18" charset="-78"/>
              </a:rPr>
              <a:t>Phone.</a:t>
            </a:r>
          </a:p>
          <a:p>
            <a:pPr marL="1257300" lvl="2" indent="-342900">
              <a:buFont typeface="Arial" panose="020B0604020202020204" pitchFamily="34" charset="0"/>
              <a:buChar char="•"/>
            </a:pPr>
            <a:endParaRPr lang="en-US" sz="2000" b="1" dirty="0" smtClean="0">
              <a:latin typeface="Andalus" panose="02020603050405020304" pitchFamily="18" charset="-78"/>
              <a:cs typeface="Andalus" panose="02020603050405020304" pitchFamily="18" charset="-78"/>
            </a:endParaRPr>
          </a:p>
          <a:p>
            <a:pPr marL="1257300" lvl="2" indent="-342900">
              <a:buFont typeface="Arial" panose="020B0604020202020204" pitchFamily="34" charset="0"/>
              <a:buChar char="•"/>
            </a:pPr>
            <a:r>
              <a:rPr lang="en-US" sz="2000" b="1" dirty="0" smtClean="0">
                <a:latin typeface="Andalus" panose="02020603050405020304" pitchFamily="18" charset="-78"/>
                <a:cs typeface="Andalus" panose="02020603050405020304" pitchFamily="18" charset="-78"/>
              </a:rPr>
              <a:t>Your </a:t>
            </a:r>
            <a:r>
              <a:rPr lang="en-US" sz="2000" b="1" dirty="0">
                <a:latin typeface="Andalus" panose="02020603050405020304" pitchFamily="18" charset="-78"/>
                <a:cs typeface="Andalus" panose="02020603050405020304" pitchFamily="18" charset="-78"/>
              </a:rPr>
              <a:t>goal is, a) to be remembered, b) to get another referral. </a:t>
            </a:r>
            <a:r>
              <a:rPr lang="en-US" sz="2000" b="1" dirty="0" smtClean="0">
                <a:latin typeface="Andalus" panose="02020603050405020304" pitchFamily="18" charset="-78"/>
                <a:cs typeface="Andalus" panose="02020603050405020304" pitchFamily="18" charset="-78"/>
              </a:rPr>
              <a:t>Reciprocate the favor.</a:t>
            </a:r>
          </a:p>
          <a:p>
            <a:pPr marL="1257300" lvl="2" indent="-342900">
              <a:buFont typeface="Arial" panose="020B0604020202020204" pitchFamily="34" charset="0"/>
              <a:buChar char="•"/>
            </a:pPr>
            <a:endParaRPr lang="en-US" sz="2000" b="1" dirty="0" smtClean="0">
              <a:latin typeface="Andalus" panose="02020603050405020304" pitchFamily="18" charset="-78"/>
              <a:cs typeface="Andalus" panose="02020603050405020304" pitchFamily="18" charset="-78"/>
            </a:endParaRPr>
          </a:p>
          <a:p>
            <a:pPr marL="1257300" lvl="2" indent="-342900">
              <a:buFont typeface="Arial" panose="020B0604020202020204" pitchFamily="34" charset="0"/>
              <a:buChar char="•"/>
            </a:pPr>
            <a:r>
              <a:rPr lang="en-US" sz="2000" b="1" dirty="0" smtClean="0">
                <a:latin typeface="Andalus" panose="02020603050405020304" pitchFamily="18" charset="-78"/>
                <a:cs typeface="Andalus" panose="02020603050405020304" pitchFamily="18" charset="-78"/>
              </a:rPr>
              <a:t>“</a:t>
            </a:r>
            <a:r>
              <a:rPr lang="en-US" sz="2000" b="1" dirty="0">
                <a:latin typeface="Andalus" panose="02020603050405020304" pitchFamily="18" charset="-78"/>
                <a:cs typeface="Andalus" panose="02020603050405020304" pitchFamily="18" charset="-78"/>
              </a:rPr>
              <a:t>Interview” them too. It’s great practice for real </a:t>
            </a:r>
            <a:r>
              <a:rPr lang="en-US" sz="2000" b="1" dirty="0" smtClean="0">
                <a:latin typeface="Andalus" panose="02020603050405020304" pitchFamily="18" charset="-78"/>
                <a:cs typeface="Andalus" panose="02020603050405020304" pitchFamily="18" charset="-78"/>
              </a:rPr>
              <a:t>interviews! </a:t>
            </a:r>
            <a:endParaRPr lang="en-US" sz="2000" b="1"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855609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Cherry Blossom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Matura MT Script Capitals"/>
        <a:ea typeface=""/>
        <a:cs typeface=""/>
      </a:majorFont>
      <a:minorFont>
        <a:latin typeface="Matura MT Script Capital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herry Blossom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Matura MT Script Capitals"/>
        <a:ea typeface=""/>
        <a:cs typeface=""/>
      </a:majorFont>
      <a:minorFont>
        <a:latin typeface="Matura MT Script Capital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m62_Cherry_Blossom_PowerPoint_Template2</Template>
  <TotalTime>303</TotalTime>
  <Words>627</Words>
  <Application>Microsoft Office PowerPoint</Application>
  <PresentationFormat>On-screen Show (4:3)</PresentationFormat>
  <Paragraphs>107</Paragraphs>
  <Slides>14</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MS Mincho</vt:lpstr>
      <vt:lpstr>Andalus</vt:lpstr>
      <vt:lpstr>Arial</vt:lpstr>
      <vt:lpstr>Calibri</vt:lpstr>
      <vt:lpstr>Gisha</vt:lpstr>
      <vt:lpstr>Lucida Calligraphy</vt:lpstr>
      <vt:lpstr>Matura MT Script Capitals</vt:lpstr>
      <vt:lpstr>Times New Roman</vt:lpstr>
      <vt:lpstr>Cherry Blossoms</vt:lpstr>
      <vt:lpstr>1_Cherry Blossoms</vt:lpstr>
      <vt:lpstr>Professional Life  After JET</vt:lpstr>
      <vt:lpstr>PowerPoint Presentation</vt:lpstr>
      <vt:lpstr>PowerPoint Presentation</vt:lpstr>
      <vt:lpstr>PowerPoint Presentation</vt:lpstr>
      <vt:lpstr>PowerPoint Presentation</vt:lpstr>
      <vt:lpstr>Manage your Online Presence </vt:lpstr>
      <vt:lpstr>PowerPoint Presentation</vt:lpstr>
      <vt:lpstr>PowerPoint Presentation</vt:lpstr>
      <vt:lpstr>              JOB-POSTINGS &amp; RECRUITERS  </vt:lpstr>
      <vt:lpstr>PowerPoint Presentation</vt:lpstr>
      <vt:lpstr>PowerPoint Presentation</vt:lpstr>
      <vt:lpstr>PowerPoint Presentation</vt:lpstr>
      <vt:lpstr>PowerPoint Presentation</vt:lpstr>
      <vt:lpstr>頑張って下さい！</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Life After JET</dc:title>
  <dc:creator>Kelley Rich</dc:creator>
  <cp:lastModifiedBy>Monica Yuki</cp:lastModifiedBy>
  <cp:revision>56</cp:revision>
  <dcterms:created xsi:type="dcterms:W3CDTF">2015-06-20T06:20:25Z</dcterms:created>
  <dcterms:modified xsi:type="dcterms:W3CDTF">2015-09-24T04:01:34Z</dcterms:modified>
</cp:coreProperties>
</file>