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825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1" r:id="rId6"/>
    <p:sldId id="260" r:id="rId7"/>
    <p:sldId id="263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3" r:id="rId25"/>
    <p:sldId id="285" r:id="rId26"/>
    <p:sldId id="305" r:id="rId27"/>
    <p:sldId id="306" r:id="rId28"/>
    <p:sldId id="298" r:id="rId29"/>
    <p:sldId id="299" r:id="rId30"/>
    <p:sldId id="300" r:id="rId31"/>
  </p:sldIdLst>
  <p:sldSz cx="9144000" cy="5143500" type="screen16x9"/>
  <p:notesSz cx="6858000" cy="9144000"/>
  <p:embeddedFontLst>
    <p:embeddedFont>
      <p:font typeface="Century Gothic" panose="020B0502020202020204" pitchFamily="34" charset="0"/>
      <p:regular r:id="rId33"/>
      <p:bold r:id="rId34"/>
      <p:italic r:id="rId35"/>
      <p:boldItalic r:id="rId36"/>
    </p:embeddedFont>
    <p:embeddedFont>
      <p:font typeface="Georgia" panose="02040502050405020303" pitchFamily="18" charset="0"/>
      <p:regular r:id="rId37"/>
      <p:bold r:id="rId38"/>
      <p:italic r:id="rId39"/>
      <p:boldItalic r:id="rId40"/>
    </p:embeddedFont>
    <p:embeddedFont>
      <p:font typeface="Rock Salt" panose="020B0604020202020204" charset="0"/>
      <p:regular r:id="rId41"/>
    </p:embeddedFont>
    <p:embeddedFont>
      <p:font typeface="Wingdings 3" panose="05040102010807070707" pitchFamily="18" charset="2"/>
      <p:regular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53"/>
    <p:restoredTop sz="94624"/>
  </p:normalViewPr>
  <p:slideViewPr>
    <p:cSldViewPr snapToGrid="0" snapToObjects="1">
      <p:cViewPr varScale="1">
        <p:scale>
          <a:sx n="93" d="100"/>
          <a:sy n="93" d="100"/>
        </p:scale>
        <p:origin x="55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1586494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966176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26668268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26668268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773409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266682682_0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266682682_0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390434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266682682_0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266682682_0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485625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266682682_0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266682682_0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975369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1269b017bb2313bf4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1269b017bb2313bf4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26266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266682682_0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266682682_0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876508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266682682_0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266682682_0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68276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1269b017bb2313bf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1269b017bb2313bf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590645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1269b017bb2313bf4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1269b017bb2313bf4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293959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266682682_0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266682682_0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544098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9684e2c5_0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29684e2c5_0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561795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1269b017bb2313bf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1269b017bb2313bf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98661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1269b017bb2313bf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1269b017bb2313bf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602930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1269b017bb2313bf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1269b017bb2313bf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798402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1269b017bb2313bf3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1269b017bb2313bf3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4718206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1269b017bb2313bf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1269b017bb2313bf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0951997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1269b017bb2313bf1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1269b017bb2313bf1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2417373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1269b017bb2313bf1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1269b017bb2313bf1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449694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1269b017bb2313bf1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1269b017bb2313bf1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746404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172a5029b_02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Google Shape;409;g172a5029b_02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875557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256e5bfca_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7" name="Google Shape;417;g256e5bfca_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Notable local alumni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5505958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449ee49ad4c9506c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449ee49ad4c9506c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2256608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g172a5029b_03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" name="Google Shape;424;g172a5029b_03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478122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960248e1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2960248e1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/>
              <a:t>United States JETAA (USJETAA) is to provide support and resources to Japan Exchange and Teaching </a:t>
            </a:r>
            <a:r>
              <a:rPr lang="en-US" sz="1100" dirty="0" err="1"/>
              <a:t>Programme</a:t>
            </a:r>
            <a:r>
              <a:rPr lang="en-US" sz="1100" dirty="0"/>
              <a:t> (JET) alumni chapters and individual JET alumni throughout the United States in order to strengthen the capacity of the JETAA network, enabling alumni to contribute to the greater U.S.-Japan relationship and ‘bring Japan home’ by fostering education and understanding of Japanese culture in the United States.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429649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66682682_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266682682_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09201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72a5029b_0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172a5029b_0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689651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266682682_0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266682682_0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826603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266682682_0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266682682_0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407434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66682682_0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266682682_0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9329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216" y="1085850"/>
            <a:ext cx="6619244" cy="2497186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216" y="3583035"/>
            <a:ext cx="6619244" cy="646065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8EF03-6518-1F45-9E49-564856189EF3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85877-A85F-CF40-8A5B-257903ADA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599131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3600440"/>
            <a:ext cx="6619243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216" y="514350"/>
            <a:ext cx="6619244" cy="27305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7" y="4025494"/>
            <a:ext cx="6619242" cy="370284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8EF03-6518-1F45-9E49-564856189EF3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85877-A85F-CF40-8A5B-257903ADA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16449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1085850"/>
            <a:ext cx="6619244" cy="14859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2743200"/>
            <a:ext cx="6619244" cy="1771650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8EF03-6518-1F45-9E49-564856189EF3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85877-A85F-CF40-8A5B-257903ADA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257652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101" y="1085850"/>
            <a:ext cx="5999486" cy="1742531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47800" y="2828380"/>
            <a:ext cx="5459737" cy="256631"/>
          </a:xfrm>
        </p:spPr>
        <p:txBody>
          <a:bodyPr anchor="t">
            <a:normAutofit/>
          </a:bodyPr>
          <a:lstStyle>
            <a:lvl1pPr marL="0" indent="0">
              <a:buNone/>
              <a:defRPr lang="en-US" sz="105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3262993"/>
            <a:ext cx="6619244" cy="1257300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8EF03-6518-1F45-9E49-564856189EF3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85877-A85F-CF40-8A5B-257903ADAFC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73721" y="728440"/>
            <a:ext cx="601434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915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97868" y="1960341"/>
            <a:ext cx="601434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915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13218420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2343151"/>
            <a:ext cx="6619245" cy="1239885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3583036"/>
            <a:ext cx="6619244" cy="645300"/>
          </a:xfrm>
        </p:spPr>
        <p:txBody>
          <a:bodyPr anchor="t"/>
          <a:lstStyle>
            <a:lvl1pPr marL="0" indent="0" algn="l">
              <a:buNone/>
              <a:defRPr sz="1500" cap="none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8EF03-6518-1F45-9E49-564856189EF3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85877-A85F-CF40-8A5B-257903ADA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791463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1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710" y="1485900"/>
            <a:ext cx="2210150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347" y="2000250"/>
            <a:ext cx="2195513" cy="269200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2745" y="1485900"/>
            <a:ext cx="2202181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4829" y="2000250"/>
            <a:ext cx="2210096" cy="269200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25" y="1485900"/>
            <a:ext cx="2199085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3525" y="2000250"/>
            <a:ext cx="2199085" cy="269200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4607" y="1600200"/>
            <a:ext cx="0" cy="29718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1670" y="1600200"/>
            <a:ext cx="0" cy="297516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8EF03-6518-1F45-9E49-564856189EF3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85877-A85F-CF40-8A5B-257903ADA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901239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1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347" y="3188212"/>
            <a:ext cx="2205038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347" y="1657350"/>
            <a:ext cx="2205038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347" y="3620409"/>
            <a:ext cx="2205038" cy="49439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032" y="3188212"/>
            <a:ext cx="219789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031" y="1657350"/>
            <a:ext cx="2197894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016" y="3620408"/>
            <a:ext cx="2200805" cy="49439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25" y="3188212"/>
            <a:ext cx="2199085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3525" y="1657350"/>
            <a:ext cx="2199085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3432" y="3620406"/>
            <a:ext cx="2201998" cy="49439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4607" y="1600200"/>
            <a:ext cx="0" cy="29718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1670" y="1600200"/>
            <a:ext cx="0" cy="297516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8EF03-6518-1F45-9E49-564856189EF3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85877-A85F-CF40-8A5B-257903ADA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691830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8EF03-6518-1F45-9E49-564856189EF3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85877-A85F-CF40-8A5B-257903ADA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953425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8159" y="322660"/>
            <a:ext cx="1314451" cy="4369594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348" y="665561"/>
            <a:ext cx="5567362" cy="402669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8EF03-6518-1F45-9E49-564856189EF3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85877-A85F-CF40-8A5B-257903ADA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017999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"/>
          <p:cNvSpPr txBox="1">
            <a:spLocks noGrp="1"/>
          </p:cNvSpPr>
          <p:nvPr>
            <p:ph type="title"/>
          </p:nvPr>
        </p:nvSpPr>
        <p:spPr>
          <a:xfrm>
            <a:off x="457200" y="155628"/>
            <a:ext cx="8229600" cy="1044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"/>
          <p:cNvSpPr txBox="1">
            <a:spLocks noGrp="1"/>
          </p:cNvSpPr>
          <p:nvPr>
            <p:ph type="body" idx="1"/>
          </p:nvPr>
        </p:nvSpPr>
        <p:spPr>
          <a:xfrm>
            <a:off x="457200" y="1297780"/>
            <a:ext cx="8229600" cy="3627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417681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4"/>
          <p:cNvSpPr txBox="1">
            <a:spLocks noGrp="1"/>
          </p:cNvSpPr>
          <p:nvPr>
            <p:ph type="title"/>
          </p:nvPr>
        </p:nvSpPr>
        <p:spPr>
          <a:xfrm>
            <a:off x="457200" y="155628"/>
            <a:ext cx="8229600" cy="1044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4"/>
          <p:cNvSpPr txBox="1">
            <a:spLocks noGrp="1"/>
          </p:cNvSpPr>
          <p:nvPr>
            <p:ph type="body" idx="1"/>
          </p:nvPr>
        </p:nvSpPr>
        <p:spPr>
          <a:xfrm>
            <a:off x="457200" y="1297780"/>
            <a:ext cx="4041600" cy="3627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66" name="Google Shape;66;p4"/>
          <p:cNvSpPr txBox="1">
            <a:spLocks noGrp="1"/>
          </p:cNvSpPr>
          <p:nvPr>
            <p:ph type="body" idx="2"/>
          </p:nvPr>
        </p:nvSpPr>
        <p:spPr>
          <a:xfrm>
            <a:off x="4645148" y="1297780"/>
            <a:ext cx="4041600" cy="3627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6639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8EF03-6518-1F45-9E49-564856189EF3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85877-A85F-CF40-8A5B-257903ADA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826080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2146300"/>
            <a:ext cx="6619243" cy="1436735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3583036"/>
            <a:ext cx="6619244" cy="645300"/>
          </a:xfrm>
        </p:spPr>
        <p:txBody>
          <a:bodyPr anchor="t"/>
          <a:lstStyle>
            <a:lvl1pPr marL="0" indent="0" algn="l">
              <a:buNone/>
              <a:defRPr sz="1500" cap="all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8EF03-6518-1F45-9E49-564856189EF3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85877-A85F-CF40-8A5B-257903ADA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706189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485" y="1545432"/>
            <a:ext cx="3297254" cy="3146822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0870" y="1542069"/>
            <a:ext cx="3297256" cy="3150184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8EF03-6518-1F45-9E49-564856189EF3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85877-A85F-CF40-8A5B-257903ADA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473624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5" y="1428750"/>
            <a:ext cx="329725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485" y="1885950"/>
            <a:ext cx="3297254" cy="2806304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0872" y="1428750"/>
            <a:ext cx="329725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0872" y="1885950"/>
            <a:ext cx="3297254" cy="2806304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8EF03-6518-1F45-9E49-564856189EF3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85877-A85F-CF40-8A5B-257903ADA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150408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8EF03-6518-1F45-9E49-564856189EF3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85877-A85F-CF40-8A5B-257903ADA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743255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8EF03-6518-1F45-9E49-564856189EF3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85877-A85F-CF40-8A5B-257903ADA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87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1085850"/>
            <a:ext cx="2550798" cy="1085850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8462" y="1085850"/>
            <a:ext cx="3896998" cy="3429000"/>
          </a:xfrm>
        </p:spPr>
        <p:txBody>
          <a:bodyPr anchor="ctr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2346961"/>
            <a:ext cx="2550797" cy="2171699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8EF03-6518-1F45-9E49-564856189EF3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85877-A85F-CF40-8A5B-257903ADA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282814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430" y="1390644"/>
            <a:ext cx="3819680" cy="1181106"/>
          </a:xfrm>
        </p:spPr>
        <p:txBody>
          <a:bodyPr anchor="b">
            <a:normAutofit/>
          </a:bodyPr>
          <a:lstStyle>
            <a:lvl1pPr algn="l">
              <a:defRPr sz="27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2160" y="857250"/>
            <a:ext cx="2400300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2743200"/>
            <a:ext cx="3813734" cy="1028700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8EF03-6518-1F45-9E49-564856189EF3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85877-A85F-CF40-8A5B-257903ADA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340263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002264"/>
            <a:ext cx="3027759" cy="31412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169261"/>
            <a:ext cx="1141809" cy="1774090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6456759" y="1257300"/>
            <a:ext cx="2114550" cy="211455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60" y="1"/>
            <a:ext cx="1202540" cy="8560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6759" y="4572000"/>
            <a:ext cx="745301" cy="5715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584" y="339538"/>
            <a:ext cx="7053542" cy="10503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4" y="1539689"/>
            <a:ext cx="6709906" cy="31466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616730" y="1343026"/>
            <a:ext cx="742949" cy="2285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25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3328EF03-6518-1F45-9E49-564856189EF3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713680" y="2418973"/>
            <a:ext cx="2894846" cy="2286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25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4406" y="221797"/>
            <a:ext cx="628649" cy="5757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1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D85877-A85F-CF40-8A5B-257903ADA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3792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  <p:sldLayoutId id="2147483837" r:id="rId12"/>
    <p:sldLayoutId id="2147483838" r:id="rId13"/>
    <p:sldLayoutId id="2147483839" r:id="rId14"/>
    <p:sldLayoutId id="2147483840" r:id="rId15"/>
    <p:sldLayoutId id="2147483841" r:id="rId16"/>
    <p:sldLayoutId id="2147483842" r:id="rId17"/>
    <p:sldLayoutId id="2147483843" r:id="rId18"/>
    <p:sldLayoutId id="2147483844" r:id="rId19"/>
  </p:sldLayoutIdLst>
  <p:hf sldNum="0" hdr="0" ftr="0" dt="0"/>
  <p:txStyles>
    <p:titleStyle>
      <a:lvl1pPr algn="l" defTabSz="342900" rtl="0" eaLnBrk="1" latinLnBrk="0" hangingPunct="1">
        <a:spcBef>
          <a:spcPct val="0"/>
        </a:spcBef>
        <a:buNone/>
        <a:defRPr sz="315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5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8"/>
          <p:cNvSpPr txBox="1">
            <a:spLocks noGrp="1"/>
          </p:cNvSpPr>
          <p:nvPr>
            <p:ph type="ctrTitle"/>
          </p:nvPr>
        </p:nvSpPr>
        <p:spPr>
          <a:xfrm>
            <a:off x="1188662" y="2557889"/>
            <a:ext cx="6697500" cy="121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dirty="0"/>
              <a:t>Strengthening Chapter Leadership and Membership</a:t>
            </a:r>
            <a:endParaRPr dirty="0"/>
          </a:p>
        </p:txBody>
      </p:sp>
      <p:sp>
        <p:nvSpPr>
          <p:cNvPr id="109" name="Google Shape;109;p8"/>
          <p:cNvSpPr txBox="1">
            <a:spLocks noGrp="1"/>
          </p:cNvSpPr>
          <p:nvPr>
            <p:ph type="subTitle" idx="1"/>
          </p:nvPr>
        </p:nvSpPr>
        <p:spPr>
          <a:xfrm>
            <a:off x="1386169" y="3708541"/>
            <a:ext cx="6619244" cy="64606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HOW TO BUILD YOUR Membership Pipeline and </a:t>
            </a:r>
            <a:endParaRPr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ENHANCE YOUR ALUMNI NETWORK</a:t>
            </a:r>
            <a:endParaRPr dirty="0"/>
          </a:p>
        </p:txBody>
      </p:sp>
      <p:pic>
        <p:nvPicPr>
          <p:cNvPr id="5" name="Picture 4" descr="JETAANY LOGO.jpg">
            <a:extLst>
              <a:ext uri="{FF2B5EF4-FFF2-40B4-BE49-F238E27FC236}">
                <a16:creationId xmlns:a16="http://schemas.microsoft.com/office/drawing/2014/main" xmlns="" id="{CA778723-7EFE-654E-930F-8569A2B002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405" y="950259"/>
            <a:ext cx="1022791" cy="268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4263" y="1430900"/>
            <a:ext cx="8735474" cy="3151074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2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pipeline</a:t>
            </a:r>
            <a:endParaRPr/>
          </a:p>
        </p:txBody>
      </p:sp>
      <p:sp>
        <p:nvSpPr>
          <p:cNvPr id="5" name="Google Shape;156;p15">
            <a:extLst>
              <a:ext uri="{FF2B5EF4-FFF2-40B4-BE49-F238E27FC236}">
                <a16:creationId xmlns:a16="http://schemas.microsoft.com/office/drawing/2014/main" xmlns="" id="{4E5EC143-8CF0-A04B-8008-81A055E864A2}"/>
              </a:ext>
            </a:extLst>
          </p:cNvPr>
          <p:cNvSpPr txBox="1">
            <a:spLocks/>
          </p:cNvSpPr>
          <p:nvPr/>
        </p:nvSpPr>
        <p:spPr>
          <a:xfrm>
            <a:off x="7261412" y="4637352"/>
            <a:ext cx="1810870" cy="3432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1000" dirty="0">
                <a:solidFill>
                  <a:schemeClr val="accent5"/>
                </a:solidFill>
              </a:rPr>
              <a:t>* Adapted from JETAANC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1250" y="-110823"/>
            <a:ext cx="7122699" cy="5193948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21"/>
          <p:cNvSpPr/>
          <p:nvPr/>
        </p:nvSpPr>
        <p:spPr>
          <a:xfrm>
            <a:off x="457150" y="0"/>
            <a:ext cx="7366800" cy="1309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21"/>
          <p:cNvSpPr txBox="1">
            <a:spLocks noGrp="1"/>
          </p:cNvSpPr>
          <p:nvPr>
            <p:ph type="title"/>
          </p:nvPr>
        </p:nvSpPr>
        <p:spPr>
          <a:xfrm>
            <a:off x="457200" y="95000"/>
            <a:ext cx="6966300" cy="110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5"/>
                </a:solidFill>
              </a:rPr>
              <a:t>Think of the PIPELINE </a:t>
            </a:r>
            <a:br>
              <a:rPr lang="en" dirty="0">
                <a:solidFill>
                  <a:schemeClr val="accent5"/>
                </a:solidFill>
              </a:rPr>
            </a:br>
            <a:r>
              <a:rPr lang="en" dirty="0">
                <a:solidFill>
                  <a:schemeClr val="accent5"/>
                </a:solidFill>
              </a:rPr>
              <a:t>as a Funnel…</a:t>
            </a:r>
            <a:endParaRPr dirty="0">
              <a:solidFill>
                <a:schemeClr val="accent5"/>
              </a:solidFill>
            </a:endParaRPr>
          </a:p>
        </p:txBody>
      </p:sp>
      <p:sp>
        <p:nvSpPr>
          <p:cNvPr id="5" name="Google Shape;156;p15">
            <a:extLst>
              <a:ext uri="{FF2B5EF4-FFF2-40B4-BE49-F238E27FC236}">
                <a16:creationId xmlns:a16="http://schemas.microsoft.com/office/drawing/2014/main" xmlns="" id="{7425E052-E3C9-9142-AA8B-32841049A62C}"/>
              </a:ext>
            </a:extLst>
          </p:cNvPr>
          <p:cNvSpPr txBox="1">
            <a:spLocks/>
          </p:cNvSpPr>
          <p:nvPr/>
        </p:nvSpPr>
        <p:spPr>
          <a:xfrm>
            <a:off x="7261412" y="4637352"/>
            <a:ext cx="1810870" cy="3432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1000" dirty="0">
                <a:solidFill>
                  <a:schemeClr val="accent5"/>
                </a:solidFill>
              </a:rPr>
              <a:t>* Adapted from JETAANC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2"/>
          <p:cNvSpPr txBox="1">
            <a:spLocks noGrp="1"/>
          </p:cNvSpPr>
          <p:nvPr>
            <p:ph type="title"/>
          </p:nvPr>
        </p:nvSpPr>
        <p:spPr>
          <a:xfrm>
            <a:off x="398313" y="-54687"/>
            <a:ext cx="8229600" cy="1044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accent5"/>
                </a:solidFill>
              </a:rPr>
              <a:t>The JETAA pipeline</a:t>
            </a:r>
            <a:endParaRPr b="1" dirty="0">
              <a:solidFill>
                <a:schemeClr val="accent5"/>
              </a:solidFill>
            </a:endParaRPr>
          </a:p>
        </p:txBody>
      </p:sp>
      <p:sp>
        <p:nvSpPr>
          <p:cNvPr id="208" name="Google Shape;208;p22"/>
          <p:cNvSpPr/>
          <p:nvPr/>
        </p:nvSpPr>
        <p:spPr>
          <a:xfrm>
            <a:off x="620913" y="1200213"/>
            <a:ext cx="8007000" cy="3867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New JETs (pre-departure)</a:t>
            </a:r>
            <a:endParaRPr/>
          </a:p>
        </p:txBody>
      </p:sp>
      <p:sp>
        <p:nvSpPr>
          <p:cNvPr id="209" name="Google Shape;209;p22"/>
          <p:cNvSpPr/>
          <p:nvPr/>
        </p:nvSpPr>
        <p:spPr>
          <a:xfrm>
            <a:off x="895725" y="1607400"/>
            <a:ext cx="7457400" cy="420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Current JETs (in Japan)</a:t>
            </a:r>
            <a:endParaRPr/>
          </a:p>
        </p:txBody>
      </p:sp>
      <p:sp>
        <p:nvSpPr>
          <p:cNvPr id="210" name="Google Shape;210;p22"/>
          <p:cNvSpPr/>
          <p:nvPr/>
        </p:nvSpPr>
        <p:spPr>
          <a:xfrm>
            <a:off x="1363900" y="2048475"/>
            <a:ext cx="6588600" cy="420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Recent returnees</a:t>
            </a:r>
            <a:endParaRPr/>
          </a:p>
        </p:txBody>
      </p:sp>
      <p:sp>
        <p:nvSpPr>
          <p:cNvPr id="211" name="Google Shape;211;p22"/>
          <p:cNvSpPr/>
          <p:nvPr/>
        </p:nvSpPr>
        <p:spPr>
          <a:xfrm>
            <a:off x="1764250" y="2489525"/>
            <a:ext cx="5869500" cy="386700"/>
          </a:xfrm>
          <a:prstGeom prst="roundRect">
            <a:avLst>
              <a:gd name="adj" fmla="val 16667"/>
            </a:avLst>
          </a:prstGeom>
          <a:solidFill>
            <a:srgbClr val="EFEFEF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Alumni</a:t>
            </a:r>
            <a:endParaRPr/>
          </a:p>
        </p:txBody>
      </p:sp>
      <p:sp>
        <p:nvSpPr>
          <p:cNvPr id="212" name="Google Shape;212;p22"/>
          <p:cNvSpPr/>
          <p:nvPr/>
        </p:nvSpPr>
        <p:spPr>
          <a:xfrm>
            <a:off x="2069625" y="2896675"/>
            <a:ext cx="5299500" cy="420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Participating alumni</a:t>
            </a:r>
            <a:endParaRPr/>
          </a:p>
        </p:txBody>
      </p:sp>
      <p:sp>
        <p:nvSpPr>
          <p:cNvPr id="213" name="Google Shape;213;p22"/>
          <p:cNvSpPr/>
          <p:nvPr/>
        </p:nvSpPr>
        <p:spPr>
          <a:xfrm>
            <a:off x="2334250" y="3317275"/>
            <a:ext cx="4770300" cy="420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Alumni organizing activities</a:t>
            </a:r>
            <a:endParaRPr/>
          </a:p>
        </p:txBody>
      </p:sp>
      <p:sp>
        <p:nvSpPr>
          <p:cNvPr id="214" name="Google Shape;214;p22"/>
          <p:cNvSpPr/>
          <p:nvPr/>
        </p:nvSpPr>
        <p:spPr>
          <a:xfrm>
            <a:off x="2605675" y="3744875"/>
            <a:ext cx="4322400" cy="420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Officers</a:t>
            </a:r>
            <a:endParaRPr/>
          </a:p>
        </p:txBody>
      </p:sp>
      <p:sp>
        <p:nvSpPr>
          <p:cNvPr id="215" name="Google Shape;215;p22"/>
          <p:cNvSpPr/>
          <p:nvPr/>
        </p:nvSpPr>
        <p:spPr>
          <a:xfrm>
            <a:off x="2978875" y="4172475"/>
            <a:ext cx="3684600" cy="420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Board of Directors</a:t>
            </a:r>
            <a:endParaRPr/>
          </a:p>
        </p:txBody>
      </p:sp>
      <p:sp>
        <p:nvSpPr>
          <p:cNvPr id="216" name="Google Shape;216;p22"/>
          <p:cNvSpPr/>
          <p:nvPr/>
        </p:nvSpPr>
        <p:spPr>
          <a:xfrm>
            <a:off x="3358875" y="4593075"/>
            <a:ext cx="2897400" cy="420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Country Reps</a:t>
            </a:r>
            <a:endParaRPr/>
          </a:p>
        </p:txBody>
      </p:sp>
      <p:sp>
        <p:nvSpPr>
          <p:cNvPr id="12" name="Google Shape;156;p15">
            <a:extLst>
              <a:ext uri="{FF2B5EF4-FFF2-40B4-BE49-F238E27FC236}">
                <a16:creationId xmlns:a16="http://schemas.microsoft.com/office/drawing/2014/main" xmlns="" id="{7892EBD2-3C57-C24C-80F2-6B3C6427D493}"/>
              </a:ext>
            </a:extLst>
          </p:cNvPr>
          <p:cNvSpPr txBox="1">
            <a:spLocks/>
          </p:cNvSpPr>
          <p:nvPr/>
        </p:nvSpPr>
        <p:spPr>
          <a:xfrm>
            <a:off x="7261412" y="4637352"/>
            <a:ext cx="1810870" cy="3432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1000" dirty="0">
                <a:solidFill>
                  <a:schemeClr val="accent5"/>
                </a:solidFill>
              </a:rPr>
              <a:t>* Adapted from JETAANC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3"/>
          <p:cNvSpPr/>
          <p:nvPr/>
        </p:nvSpPr>
        <p:spPr>
          <a:xfrm>
            <a:off x="2588075" y="1200225"/>
            <a:ext cx="4303200" cy="3867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New JETs (pre-departure)</a:t>
            </a:r>
            <a:endParaRPr/>
          </a:p>
        </p:txBody>
      </p:sp>
      <p:sp>
        <p:nvSpPr>
          <p:cNvPr id="223" name="Google Shape;223;p23"/>
          <p:cNvSpPr/>
          <p:nvPr/>
        </p:nvSpPr>
        <p:spPr>
          <a:xfrm>
            <a:off x="2069625" y="1607400"/>
            <a:ext cx="5299500" cy="420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Current JETs (in Japan)</a:t>
            </a:r>
            <a:endParaRPr/>
          </a:p>
        </p:txBody>
      </p:sp>
      <p:sp>
        <p:nvSpPr>
          <p:cNvPr id="224" name="Google Shape;224;p23"/>
          <p:cNvSpPr/>
          <p:nvPr/>
        </p:nvSpPr>
        <p:spPr>
          <a:xfrm>
            <a:off x="3328625" y="2048475"/>
            <a:ext cx="2884200" cy="420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Recent returnees</a:t>
            </a:r>
            <a:endParaRPr/>
          </a:p>
        </p:txBody>
      </p:sp>
      <p:sp>
        <p:nvSpPr>
          <p:cNvPr id="225" name="Google Shape;225;p23"/>
          <p:cNvSpPr/>
          <p:nvPr/>
        </p:nvSpPr>
        <p:spPr>
          <a:xfrm>
            <a:off x="592450" y="2489525"/>
            <a:ext cx="8094300" cy="386700"/>
          </a:xfrm>
          <a:prstGeom prst="roundRect">
            <a:avLst>
              <a:gd name="adj" fmla="val 16667"/>
            </a:avLst>
          </a:prstGeom>
          <a:solidFill>
            <a:srgbClr val="F3F3F3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Alumni</a:t>
            </a:r>
            <a:endParaRPr/>
          </a:p>
        </p:txBody>
      </p:sp>
      <p:sp>
        <p:nvSpPr>
          <p:cNvPr id="226" name="Google Shape;226;p23"/>
          <p:cNvSpPr/>
          <p:nvPr/>
        </p:nvSpPr>
        <p:spPr>
          <a:xfrm>
            <a:off x="2502325" y="2896675"/>
            <a:ext cx="4497900" cy="420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Participating alumni</a:t>
            </a:r>
            <a:endParaRPr/>
          </a:p>
        </p:txBody>
      </p:sp>
      <p:sp>
        <p:nvSpPr>
          <p:cNvPr id="227" name="Google Shape;227;p23"/>
          <p:cNvSpPr/>
          <p:nvPr/>
        </p:nvSpPr>
        <p:spPr>
          <a:xfrm>
            <a:off x="3211700" y="3317275"/>
            <a:ext cx="3048000" cy="420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Alumni organizing activities</a:t>
            </a:r>
            <a:endParaRPr/>
          </a:p>
        </p:txBody>
      </p:sp>
      <p:sp>
        <p:nvSpPr>
          <p:cNvPr id="228" name="Google Shape;228;p23"/>
          <p:cNvSpPr/>
          <p:nvPr/>
        </p:nvSpPr>
        <p:spPr>
          <a:xfrm>
            <a:off x="3757375" y="3744875"/>
            <a:ext cx="2097000" cy="420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Officers</a:t>
            </a:r>
            <a:endParaRPr/>
          </a:p>
        </p:txBody>
      </p:sp>
      <p:sp>
        <p:nvSpPr>
          <p:cNvPr id="229" name="Google Shape;229;p23"/>
          <p:cNvSpPr/>
          <p:nvPr/>
        </p:nvSpPr>
        <p:spPr>
          <a:xfrm>
            <a:off x="3578075" y="4627025"/>
            <a:ext cx="2478900" cy="420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Board of Directors</a:t>
            </a:r>
            <a:endParaRPr/>
          </a:p>
        </p:txBody>
      </p:sp>
      <p:sp>
        <p:nvSpPr>
          <p:cNvPr id="230" name="Google Shape;230;p23"/>
          <p:cNvSpPr/>
          <p:nvPr/>
        </p:nvSpPr>
        <p:spPr>
          <a:xfrm>
            <a:off x="3983450" y="4185950"/>
            <a:ext cx="1621500" cy="420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Country Reps</a:t>
            </a:r>
            <a:endParaRPr/>
          </a:p>
        </p:txBody>
      </p:sp>
      <p:sp>
        <p:nvSpPr>
          <p:cNvPr id="12" name="Google Shape;156;p15">
            <a:extLst>
              <a:ext uri="{FF2B5EF4-FFF2-40B4-BE49-F238E27FC236}">
                <a16:creationId xmlns:a16="http://schemas.microsoft.com/office/drawing/2014/main" xmlns="" id="{280E1E09-6116-DF49-868F-8AF3A97F153D}"/>
              </a:ext>
            </a:extLst>
          </p:cNvPr>
          <p:cNvSpPr txBox="1">
            <a:spLocks/>
          </p:cNvSpPr>
          <p:nvPr/>
        </p:nvSpPr>
        <p:spPr>
          <a:xfrm>
            <a:off x="7261412" y="4637352"/>
            <a:ext cx="1810870" cy="3432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1000" dirty="0">
                <a:solidFill>
                  <a:schemeClr val="accent5"/>
                </a:solidFill>
              </a:rPr>
              <a:t>* Adapted from JETAANC</a:t>
            </a:r>
          </a:p>
        </p:txBody>
      </p:sp>
      <p:sp>
        <p:nvSpPr>
          <p:cNvPr id="15" name="Google Shape;207;p22">
            <a:extLst>
              <a:ext uri="{FF2B5EF4-FFF2-40B4-BE49-F238E27FC236}">
                <a16:creationId xmlns:a16="http://schemas.microsoft.com/office/drawing/2014/main" xmlns="" id="{5AB3E6C6-EDEB-4B40-AADF-DB08F1F4EAF4}"/>
              </a:ext>
            </a:extLst>
          </p:cNvPr>
          <p:cNvSpPr txBox="1">
            <a:spLocks/>
          </p:cNvSpPr>
          <p:nvPr/>
        </p:nvSpPr>
        <p:spPr>
          <a:xfrm>
            <a:off x="398313" y="-54687"/>
            <a:ext cx="8229600" cy="10446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l" defTabSz="342900" rtl="0" eaLnBrk="1" latinLnBrk="0" hangingPunct="1">
              <a:spcBef>
                <a:spcPts val="0"/>
              </a:spcBef>
              <a:spcAft>
                <a:spcPts val="0"/>
              </a:spcAft>
              <a:buSzPts val="4800"/>
              <a:buNone/>
              <a:defRPr sz="315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lvl="1" eaLnBrk="1" hangingPunct="1">
              <a:spcBef>
                <a:spcPts val="0"/>
              </a:spcBef>
              <a:spcAft>
                <a:spcPts val="0"/>
              </a:spcAft>
              <a:buSzPts val="4800"/>
              <a:buNone/>
              <a:defRPr>
                <a:solidFill>
                  <a:schemeClr val="tx2"/>
                </a:solidFill>
              </a:defRPr>
            </a:lvl2pPr>
            <a:lvl3pPr lvl="2" eaLnBrk="1" hangingPunct="1">
              <a:spcBef>
                <a:spcPts val="0"/>
              </a:spcBef>
              <a:spcAft>
                <a:spcPts val="0"/>
              </a:spcAft>
              <a:buSzPts val="4800"/>
              <a:buNone/>
              <a:defRPr>
                <a:solidFill>
                  <a:schemeClr val="tx2"/>
                </a:solidFill>
              </a:defRPr>
            </a:lvl3pPr>
            <a:lvl4pPr lvl="3" eaLnBrk="1" hangingPunct="1">
              <a:spcBef>
                <a:spcPts val="0"/>
              </a:spcBef>
              <a:spcAft>
                <a:spcPts val="0"/>
              </a:spcAft>
              <a:buSzPts val="4800"/>
              <a:buNone/>
              <a:defRPr>
                <a:solidFill>
                  <a:schemeClr val="tx2"/>
                </a:solidFill>
              </a:defRPr>
            </a:lvl4pPr>
            <a:lvl5pPr lvl="4" eaLnBrk="1" hangingPunct="1">
              <a:spcBef>
                <a:spcPts val="0"/>
              </a:spcBef>
              <a:spcAft>
                <a:spcPts val="0"/>
              </a:spcAft>
              <a:buSzPts val="4800"/>
              <a:buNone/>
              <a:defRPr>
                <a:solidFill>
                  <a:schemeClr val="tx2"/>
                </a:solidFill>
              </a:defRPr>
            </a:lvl5pPr>
            <a:lvl6pPr lvl="5" eaLnBrk="1" hangingPunct="1">
              <a:spcBef>
                <a:spcPts val="0"/>
              </a:spcBef>
              <a:spcAft>
                <a:spcPts val="0"/>
              </a:spcAft>
              <a:buSzPts val="4800"/>
              <a:buNone/>
              <a:defRPr>
                <a:solidFill>
                  <a:schemeClr val="tx2"/>
                </a:solidFill>
              </a:defRPr>
            </a:lvl6pPr>
            <a:lvl7pPr lvl="6" eaLnBrk="1" hangingPunct="1">
              <a:spcBef>
                <a:spcPts val="0"/>
              </a:spcBef>
              <a:spcAft>
                <a:spcPts val="0"/>
              </a:spcAft>
              <a:buSzPts val="4800"/>
              <a:buNone/>
              <a:defRPr>
                <a:solidFill>
                  <a:schemeClr val="tx2"/>
                </a:solidFill>
              </a:defRPr>
            </a:lvl7pPr>
            <a:lvl8pPr lvl="7" eaLnBrk="1" hangingPunct="1">
              <a:spcBef>
                <a:spcPts val="0"/>
              </a:spcBef>
              <a:spcAft>
                <a:spcPts val="0"/>
              </a:spcAft>
              <a:buSzPts val="4800"/>
              <a:buNone/>
              <a:defRPr>
                <a:solidFill>
                  <a:schemeClr val="tx2"/>
                </a:solidFill>
              </a:defRPr>
            </a:lvl8pPr>
            <a:lvl9pPr lvl="8" eaLnBrk="1" hangingPunct="1">
              <a:spcBef>
                <a:spcPts val="0"/>
              </a:spcBef>
              <a:spcAft>
                <a:spcPts val="0"/>
              </a:spcAft>
              <a:buSzPts val="4800"/>
              <a:buNone/>
              <a:defRPr>
                <a:solidFill>
                  <a:schemeClr val="tx2"/>
                </a:solidFill>
              </a:defRPr>
            </a:lvl9pPr>
          </a:lstStyle>
          <a:p>
            <a:pPr>
              <a:buClrTx/>
              <a:buFontTx/>
            </a:pPr>
            <a:r>
              <a:rPr lang="en-US" b="1" dirty="0">
                <a:solidFill>
                  <a:schemeClr val="accent5"/>
                </a:solidFill>
              </a:rPr>
              <a:t>Managing to the JETAA pipeline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4"/>
          <p:cNvSpPr txBox="1">
            <a:spLocks noGrp="1"/>
          </p:cNvSpPr>
          <p:nvPr>
            <p:ph type="title"/>
          </p:nvPr>
        </p:nvSpPr>
        <p:spPr>
          <a:xfrm>
            <a:off x="1881963" y="471000"/>
            <a:ext cx="5465135" cy="1044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Where do we start?</a:t>
            </a:r>
            <a:endParaRPr sz="2400" dirty="0"/>
          </a:p>
        </p:txBody>
      </p:sp>
      <p:sp>
        <p:nvSpPr>
          <p:cNvPr id="236" name="Google Shape;236;p24"/>
          <p:cNvSpPr txBox="1">
            <a:spLocks noGrp="1"/>
          </p:cNvSpPr>
          <p:nvPr>
            <p:ph type="body" idx="1"/>
          </p:nvPr>
        </p:nvSpPr>
        <p:spPr>
          <a:xfrm>
            <a:off x="398313" y="1632557"/>
            <a:ext cx="8229600" cy="362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1. Sketch out your membership pipeline</a:t>
            </a:r>
            <a:endParaRPr dirty="0"/>
          </a:p>
          <a:p>
            <a:pPr marL="0" lvl="0" indent="0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dirty="0"/>
              <a:t>2. Develop a “capture plan” for each</a:t>
            </a:r>
            <a:br>
              <a:rPr lang="en" dirty="0"/>
            </a:br>
            <a:r>
              <a:rPr lang="en" dirty="0"/>
              <a:t>pipeline “source”</a:t>
            </a:r>
            <a:endParaRPr dirty="0"/>
          </a:p>
          <a:p>
            <a:pPr marL="0" lvl="0" indent="0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dirty="0"/>
              <a:t>3. Implement your capture plans</a:t>
            </a:r>
            <a:endParaRPr dirty="0"/>
          </a:p>
          <a:p>
            <a:pPr marL="0" lvl="0" indent="0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" dirty="0"/>
              <a:t>4. Monitor and adjust</a:t>
            </a:r>
            <a:endParaRPr dirty="0"/>
          </a:p>
        </p:txBody>
      </p:sp>
      <p:sp>
        <p:nvSpPr>
          <p:cNvPr id="4" name="Google Shape;156;p15">
            <a:extLst>
              <a:ext uri="{FF2B5EF4-FFF2-40B4-BE49-F238E27FC236}">
                <a16:creationId xmlns:a16="http://schemas.microsoft.com/office/drawing/2014/main" xmlns="" id="{B633217F-B710-B045-ADD3-9C1D54463968}"/>
              </a:ext>
            </a:extLst>
          </p:cNvPr>
          <p:cNvSpPr txBox="1">
            <a:spLocks/>
          </p:cNvSpPr>
          <p:nvPr/>
        </p:nvSpPr>
        <p:spPr>
          <a:xfrm>
            <a:off x="7261412" y="4637352"/>
            <a:ext cx="1810870" cy="3432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1000" dirty="0">
                <a:solidFill>
                  <a:schemeClr val="accent5"/>
                </a:solidFill>
              </a:rPr>
              <a:t>* Adapted from JETAANC</a:t>
            </a:r>
          </a:p>
        </p:txBody>
      </p:sp>
      <p:sp>
        <p:nvSpPr>
          <p:cNvPr id="5" name="Google Shape;207;p22">
            <a:extLst>
              <a:ext uri="{FF2B5EF4-FFF2-40B4-BE49-F238E27FC236}">
                <a16:creationId xmlns:a16="http://schemas.microsoft.com/office/drawing/2014/main" xmlns="" id="{6ECA060F-7651-504B-9BAA-5E73F775CA07}"/>
              </a:ext>
            </a:extLst>
          </p:cNvPr>
          <p:cNvSpPr txBox="1">
            <a:spLocks/>
          </p:cNvSpPr>
          <p:nvPr/>
        </p:nvSpPr>
        <p:spPr>
          <a:xfrm>
            <a:off x="398313" y="-54687"/>
            <a:ext cx="8229600" cy="10446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l" defTabSz="342900" rtl="0" eaLnBrk="1" latinLnBrk="0" hangingPunct="1">
              <a:spcBef>
                <a:spcPts val="0"/>
              </a:spcBef>
              <a:spcAft>
                <a:spcPts val="0"/>
              </a:spcAft>
              <a:buSzPts val="4800"/>
              <a:buNone/>
              <a:defRPr sz="315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lvl="1" eaLnBrk="1" hangingPunct="1">
              <a:spcBef>
                <a:spcPts val="0"/>
              </a:spcBef>
              <a:spcAft>
                <a:spcPts val="0"/>
              </a:spcAft>
              <a:buSzPts val="4800"/>
              <a:buNone/>
              <a:defRPr>
                <a:solidFill>
                  <a:schemeClr val="tx2"/>
                </a:solidFill>
              </a:defRPr>
            </a:lvl2pPr>
            <a:lvl3pPr lvl="2" eaLnBrk="1" hangingPunct="1">
              <a:spcBef>
                <a:spcPts val="0"/>
              </a:spcBef>
              <a:spcAft>
                <a:spcPts val="0"/>
              </a:spcAft>
              <a:buSzPts val="4800"/>
              <a:buNone/>
              <a:defRPr>
                <a:solidFill>
                  <a:schemeClr val="tx2"/>
                </a:solidFill>
              </a:defRPr>
            </a:lvl3pPr>
            <a:lvl4pPr lvl="3" eaLnBrk="1" hangingPunct="1">
              <a:spcBef>
                <a:spcPts val="0"/>
              </a:spcBef>
              <a:spcAft>
                <a:spcPts val="0"/>
              </a:spcAft>
              <a:buSzPts val="4800"/>
              <a:buNone/>
              <a:defRPr>
                <a:solidFill>
                  <a:schemeClr val="tx2"/>
                </a:solidFill>
              </a:defRPr>
            </a:lvl4pPr>
            <a:lvl5pPr lvl="4" eaLnBrk="1" hangingPunct="1">
              <a:spcBef>
                <a:spcPts val="0"/>
              </a:spcBef>
              <a:spcAft>
                <a:spcPts val="0"/>
              </a:spcAft>
              <a:buSzPts val="4800"/>
              <a:buNone/>
              <a:defRPr>
                <a:solidFill>
                  <a:schemeClr val="tx2"/>
                </a:solidFill>
              </a:defRPr>
            </a:lvl5pPr>
            <a:lvl6pPr lvl="5" eaLnBrk="1" hangingPunct="1">
              <a:spcBef>
                <a:spcPts val="0"/>
              </a:spcBef>
              <a:spcAft>
                <a:spcPts val="0"/>
              </a:spcAft>
              <a:buSzPts val="4800"/>
              <a:buNone/>
              <a:defRPr>
                <a:solidFill>
                  <a:schemeClr val="tx2"/>
                </a:solidFill>
              </a:defRPr>
            </a:lvl6pPr>
            <a:lvl7pPr lvl="6" eaLnBrk="1" hangingPunct="1">
              <a:spcBef>
                <a:spcPts val="0"/>
              </a:spcBef>
              <a:spcAft>
                <a:spcPts val="0"/>
              </a:spcAft>
              <a:buSzPts val="4800"/>
              <a:buNone/>
              <a:defRPr>
                <a:solidFill>
                  <a:schemeClr val="tx2"/>
                </a:solidFill>
              </a:defRPr>
            </a:lvl7pPr>
            <a:lvl8pPr lvl="7" eaLnBrk="1" hangingPunct="1">
              <a:spcBef>
                <a:spcPts val="0"/>
              </a:spcBef>
              <a:spcAft>
                <a:spcPts val="0"/>
              </a:spcAft>
              <a:buSzPts val="4800"/>
              <a:buNone/>
              <a:defRPr>
                <a:solidFill>
                  <a:schemeClr val="tx2"/>
                </a:solidFill>
              </a:defRPr>
            </a:lvl8pPr>
            <a:lvl9pPr lvl="8" eaLnBrk="1" hangingPunct="1">
              <a:spcBef>
                <a:spcPts val="0"/>
              </a:spcBef>
              <a:spcAft>
                <a:spcPts val="0"/>
              </a:spcAft>
              <a:buSzPts val="4800"/>
              <a:buNone/>
              <a:defRPr>
                <a:solidFill>
                  <a:schemeClr val="tx2"/>
                </a:solidFill>
              </a:defRPr>
            </a:lvl9pPr>
          </a:lstStyle>
          <a:p>
            <a:pPr>
              <a:buClrTx/>
              <a:buFontTx/>
            </a:pPr>
            <a:r>
              <a:rPr lang="en-US" b="1" dirty="0">
                <a:solidFill>
                  <a:schemeClr val="accent5"/>
                </a:solidFill>
              </a:rPr>
              <a:t>The JETAA pipeline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00"/>
                                        <p:tgtEl>
                                          <p:spTgt spid="2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00"/>
                                        <p:tgtEl>
                                          <p:spTgt spid="2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00"/>
                                        <p:tgtEl>
                                          <p:spTgt spid="2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 Sketch out your pipeline</a:t>
            </a:r>
            <a:endParaRPr/>
          </a:p>
        </p:txBody>
      </p:sp>
      <p:sp>
        <p:nvSpPr>
          <p:cNvPr id="242" name="Google Shape;242;p25"/>
          <p:cNvSpPr/>
          <p:nvPr/>
        </p:nvSpPr>
        <p:spPr>
          <a:xfrm>
            <a:off x="620913" y="1200213"/>
            <a:ext cx="8007000" cy="386700"/>
          </a:xfrm>
          <a:prstGeom prst="roundRect">
            <a:avLst>
              <a:gd name="adj" fmla="val 16667"/>
            </a:avLst>
          </a:prstGeom>
          <a:solidFill>
            <a:srgbClr val="D5A6BD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New JETs (pre-departure)</a:t>
            </a:r>
            <a:endParaRPr/>
          </a:p>
        </p:txBody>
      </p:sp>
      <p:sp>
        <p:nvSpPr>
          <p:cNvPr id="243" name="Google Shape;243;p25"/>
          <p:cNvSpPr/>
          <p:nvPr/>
        </p:nvSpPr>
        <p:spPr>
          <a:xfrm>
            <a:off x="895725" y="1607400"/>
            <a:ext cx="7457400" cy="420600"/>
          </a:xfrm>
          <a:prstGeom prst="roundRect">
            <a:avLst>
              <a:gd name="adj" fmla="val 16667"/>
            </a:avLst>
          </a:prstGeom>
          <a:solidFill>
            <a:srgbClr val="D5A6BD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Current JETs (in Japan)</a:t>
            </a:r>
            <a:endParaRPr/>
          </a:p>
        </p:txBody>
      </p:sp>
      <p:sp>
        <p:nvSpPr>
          <p:cNvPr id="244" name="Google Shape;244;p25"/>
          <p:cNvSpPr/>
          <p:nvPr/>
        </p:nvSpPr>
        <p:spPr>
          <a:xfrm>
            <a:off x="1363900" y="2048475"/>
            <a:ext cx="6588600" cy="420600"/>
          </a:xfrm>
          <a:prstGeom prst="roundRect">
            <a:avLst>
              <a:gd name="adj" fmla="val 16667"/>
            </a:avLst>
          </a:prstGeom>
          <a:solidFill>
            <a:srgbClr val="D5A6BD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Recent returnees</a:t>
            </a:r>
            <a:endParaRPr/>
          </a:p>
        </p:txBody>
      </p:sp>
      <p:sp>
        <p:nvSpPr>
          <p:cNvPr id="245" name="Google Shape;245;p25"/>
          <p:cNvSpPr/>
          <p:nvPr/>
        </p:nvSpPr>
        <p:spPr>
          <a:xfrm>
            <a:off x="1764250" y="2489525"/>
            <a:ext cx="5869500" cy="386700"/>
          </a:xfrm>
          <a:prstGeom prst="roundRect">
            <a:avLst>
              <a:gd name="adj" fmla="val 16667"/>
            </a:avLst>
          </a:prstGeom>
          <a:solidFill>
            <a:srgbClr val="D5A6BD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Alumni</a:t>
            </a:r>
            <a:endParaRPr/>
          </a:p>
        </p:txBody>
      </p:sp>
      <p:sp>
        <p:nvSpPr>
          <p:cNvPr id="246" name="Google Shape;246;p25"/>
          <p:cNvSpPr/>
          <p:nvPr/>
        </p:nvSpPr>
        <p:spPr>
          <a:xfrm>
            <a:off x="2069625" y="2896675"/>
            <a:ext cx="5299500" cy="420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Participating alumni</a:t>
            </a:r>
            <a:endParaRPr/>
          </a:p>
        </p:txBody>
      </p:sp>
      <p:sp>
        <p:nvSpPr>
          <p:cNvPr id="247" name="Google Shape;247;p25"/>
          <p:cNvSpPr/>
          <p:nvPr/>
        </p:nvSpPr>
        <p:spPr>
          <a:xfrm>
            <a:off x="2334250" y="3317275"/>
            <a:ext cx="4770300" cy="420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Alumni organizing activities</a:t>
            </a:r>
            <a:endParaRPr/>
          </a:p>
        </p:txBody>
      </p:sp>
      <p:sp>
        <p:nvSpPr>
          <p:cNvPr id="248" name="Google Shape;248;p25"/>
          <p:cNvSpPr/>
          <p:nvPr/>
        </p:nvSpPr>
        <p:spPr>
          <a:xfrm>
            <a:off x="2605675" y="3744875"/>
            <a:ext cx="4322400" cy="420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Officers</a:t>
            </a:r>
            <a:endParaRPr/>
          </a:p>
        </p:txBody>
      </p:sp>
      <p:sp>
        <p:nvSpPr>
          <p:cNvPr id="249" name="Google Shape;249;p25"/>
          <p:cNvSpPr/>
          <p:nvPr/>
        </p:nvSpPr>
        <p:spPr>
          <a:xfrm>
            <a:off x="2978875" y="4172475"/>
            <a:ext cx="3684600" cy="420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Board Members</a:t>
            </a:r>
            <a:endParaRPr/>
          </a:p>
        </p:txBody>
      </p:sp>
      <p:sp>
        <p:nvSpPr>
          <p:cNvPr id="250" name="Google Shape;250;p25"/>
          <p:cNvSpPr/>
          <p:nvPr/>
        </p:nvSpPr>
        <p:spPr>
          <a:xfrm>
            <a:off x="3358875" y="4593075"/>
            <a:ext cx="2897400" cy="420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Country Reps</a:t>
            </a:r>
            <a:endParaRPr/>
          </a:p>
        </p:txBody>
      </p:sp>
      <p:sp>
        <p:nvSpPr>
          <p:cNvPr id="12" name="Google Shape;156;p15">
            <a:extLst>
              <a:ext uri="{FF2B5EF4-FFF2-40B4-BE49-F238E27FC236}">
                <a16:creationId xmlns:a16="http://schemas.microsoft.com/office/drawing/2014/main" xmlns="" id="{21AA19A5-2503-E249-8429-7030F9ECA8DF}"/>
              </a:ext>
            </a:extLst>
          </p:cNvPr>
          <p:cNvSpPr txBox="1">
            <a:spLocks/>
          </p:cNvSpPr>
          <p:nvPr/>
        </p:nvSpPr>
        <p:spPr>
          <a:xfrm>
            <a:off x="7261412" y="4646317"/>
            <a:ext cx="1810870" cy="3432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1000" dirty="0">
                <a:solidFill>
                  <a:schemeClr val="accent5"/>
                </a:solidFill>
              </a:rPr>
              <a:t>* Adapted from JETAANC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Categories of alumni</a:t>
            </a:r>
            <a:endParaRPr dirty="0"/>
          </a:p>
        </p:txBody>
      </p:sp>
      <p:sp>
        <p:nvSpPr>
          <p:cNvPr id="256" name="Google Shape;256;p2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 sz="1800" dirty="0"/>
              <a:t>Single / Married</a:t>
            </a:r>
            <a:endParaRPr sz="1800" dirty="0"/>
          </a:p>
          <a:p>
            <a:pPr marL="457200" lvl="0" indent="-342900" rtl="0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 sz="1800" dirty="0"/>
              <a:t>With families</a:t>
            </a:r>
            <a:endParaRPr sz="1800" dirty="0"/>
          </a:p>
          <a:p>
            <a:pPr marL="457200" lvl="0" indent="-342900" rtl="0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 sz="1800" dirty="0"/>
              <a:t>Younger / Older </a:t>
            </a:r>
            <a:endParaRPr sz="1800" dirty="0"/>
          </a:p>
          <a:p>
            <a:pPr marL="457200" lvl="0" indent="-342900" rtl="0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 sz="1800" dirty="0"/>
              <a:t>Geographically close / distant</a:t>
            </a:r>
            <a:endParaRPr sz="1800" dirty="0"/>
          </a:p>
          <a:p>
            <a:pPr marL="457200" lvl="0" indent="-342900" rtl="0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 sz="1800" dirty="0"/>
              <a:t>Unemployed </a:t>
            </a:r>
            <a:endParaRPr sz="1800" dirty="0"/>
          </a:p>
          <a:p>
            <a:pPr marL="457200" lvl="0" indent="-342900" rtl="0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 sz="1800" dirty="0"/>
              <a:t>Employed in business / non-profit /education/government sectors</a:t>
            </a:r>
            <a:endParaRPr sz="1800" dirty="0"/>
          </a:p>
          <a:p>
            <a:pPr marL="457200" lvl="0" indent="-342900" rtl="0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 sz="1800" dirty="0"/>
              <a:t>Extracurricular interests / hobbies</a:t>
            </a:r>
            <a:endParaRPr sz="1800" dirty="0"/>
          </a:p>
          <a:p>
            <a:pPr marL="457200" lvl="0" indent="-342900" rtl="0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 sz="1800" b="1" dirty="0"/>
              <a:t>FOJs - Friends of JET!</a:t>
            </a:r>
            <a:endParaRPr sz="1800" b="1" dirty="0"/>
          </a:p>
          <a:p>
            <a:pPr marL="457200" lvl="0" indent="-342900" rtl="0">
              <a:spcBef>
                <a:spcPts val="1000"/>
              </a:spcBef>
              <a:spcAft>
                <a:spcPts val="1000"/>
              </a:spcAft>
              <a:buSzPts val="1800"/>
              <a:buChar char="●"/>
            </a:pPr>
            <a:r>
              <a:rPr lang="en" sz="1800" b="1" dirty="0"/>
              <a:t>General public</a:t>
            </a:r>
            <a:endParaRPr sz="1800" b="1" dirty="0"/>
          </a:p>
        </p:txBody>
      </p:sp>
      <p:sp>
        <p:nvSpPr>
          <p:cNvPr id="5" name="Google Shape;156;p15">
            <a:extLst>
              <a:ext uri="{FF2B5EF4-FFF2-40B4-BE49-F238E27FC236}">
                <a16:creationId xmlns:a16="http://schemas.microsoft.com/office/drawing/2014/main" xmlns="" id="{0618774C-17B0-9443-BBD1-E7BF6DCBC9F8}"/>
              </a:ext>
            </a:extLst>
          </p:cNvPr>
          <p:cNvSpPr txBox="1">
            <a:spLocks/>
          </p:cNvSpPr>
          <p:nvPr/>
        </p:nvSpPr>
        <p:spPr>
          <a:xfrm>
            <a:off x="7261412" y="4637352"/>
            <a:ext cx="1810870" cy="3432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1000" dirty="0">
                <a:solidFill>
                  <a:schemeClr val="accent5"/>
                </a:solidFill>
              </a:rPr>
              <a:t>* Adapted from JETAANC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00"/>
                                        <p:tgtEl>
                                          <p:spTgt spid="2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00"/>
                                        <p:tgtEl>
                                          <p:spTgt spid="2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00"/>
                                        <p:tgtEl>
                                          <p:spTgt spid="2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00"/>
                                        <p:tgtEl>
                                          <p:spTgt spid="2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00"/>
                                        <p:tgtEl>
                                          <p:spTgt spid="2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00"/>
                                        <p:tgtEl>
                                          <p:spTgt spid="2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00"/>
                                        <p:tgtEl>
                                          <p:spTgt spid="2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00"/>
                                        <p:tgtEl>
                                          <p:spTgt spid="2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Needs analysis</a:t>
            </a:r>
            <a:endParaRPr/>
          </a:p>
        </p:txBody>
      </p:sp>
      <p:sp>
        <p:nvSpPr>
          <p:cNvPr id="263" name="Google Shape;263;p2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What is their “</a:t>
            </a:r>
            <a:r>
              <a:rPr lang="en" sz="1800" b="1"/>
              <a:t>profile</a:t>
            </a:r>
            <a:r>
              <a:rPr lang="en" sz="1800"/>
              <a:t>”?</a:t>
            </a:r>
            <a:endParaRPr sz="1800"/>
          </a:p>
          <a:p>
            <a:pPr marL="457200" lvl="0" indent="-342900" rtl="0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What are their </a:t>
            </a:r>
            <a:r>
              <a:rPr lang="en" sz="1800" b="1"/>
              <a:t>needs</a:t>
            </a:r>
            <a:r>
              <a:rPr lang="en" sz="1800"/>
              <a:t>?</a:t>
            </a:r>
            <a:endParaRPr sz="1800"/>
          </a:p>
          <a:p>
            <a:pPr marL="457200" lvl="0" indent="-342900" rtl="0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What are their </a:t>
            </a:r>
            <a:r>
              <a:rPr lang="en" sz="1800" b="1"/>
              <a:t>goals</a:t>
            </a:r>
            <a:r>
              <a:rPr lang="en" sz="1800"/>
              <a:t>?</a:t>
            </a:r>
            <a:endParaRPr sz="1800"/>
          </a:p>
          <a:p>
            <a:pPr marL="457200" lvl="0" indent="-342900" rtl="0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What are their </a:t>
            </a:r>
            <a:r>
              <a:rPr lang="en" sz="1800" b="1"/>
              <a:t>assets</a:t>
            </a:r>
            <a:r>
              <a:rPr lang="en" sz="1800"/>
              <a:t>?</a:t>
            </a:r>
            <a:endParaRPr sz="1800"/>
          </a:p>
          <a:p>
            <a:pPr marL="457200" lvl="0" indent="-342900" rtl="0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What are their </a:t>
            </a:r>
            <a:r>
              <a:rPr lang="en" sz="1800" b="1"/>
              <a:t>challenges</a:t>
            </a:r>
            <a:r>
              <a:rPr lang="en" sz="1800"/>
              <a:t>?</a:t>
            </a:r>
            <a:endParaRPr sz="1800"/>
          </a:p>
          <a:p>
            <a:pPr marL="457200" lvl="0" indent="-342900" rtl="0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What are their </a:t>
            </a:r>
            <a:r>
              <a:rPr lang="en" sz="1800" b="1"/>
              <a:t>opportunities</a:t>
            </a:r>
            <a:r>
              <a:rPr lang="en" sz="1800"/>
              <a:t>?</a:t>
            </a:r>
            <a:endParaRPr sz="1800"/>
          </a:p>
          <a:p>
            <a:pPr marL="457200" lvl="0" indent="-342900" rtl="0">
              <a:spcBef>
                <a:spcPts val="1000"/>
              </a:spcBef>
              <a:spcAft>
                <a:spcPts val="1000"/>
              </a:spcAft>
              <a:buSzPts val="1800"/>
              <a:buChar char="●"/>
            </a:pPr>
            <a:r>
              <a:rPr lang="en" sz="1800"/>
              <a:t>What </a:t>
            </a:r>
            <a:r>
              <a:rPr lang="en" sz="1800" b="1"/>
              <a:t>reservations</a:t>
            </a:r>
            <a:r>
              <a:rPr lang="en" sz="1800"/>
              <a:t> do they have about joining?</a:t>
            </a:r>
            <a:endParaRPr sz="1800"/>
          </a:p>
        </p:txBody>
      </p:sp>
      <p:sp>
        <p:nvSpPr>
          <p:cNvPr id="5" name="Google Shape;156;p15">
            <a:extLst>
              <a:ext uri="{FF2B5EF4-FFF2-40B4-BE49-F238E27FC236}">
                <a16:creationId xmlns:a16="http://schemas.microsoft.com/office/drawing/2014/main" xmlns="" id="{F4B737BD-F79D-6548-8F58-701C74AA29B4}"/>
              </a:ext>
            </a:extLst>
          </p:cNvPr>
          <p:cNvSpPr txBox="1">
            <a:spLocks/>
          </p:cNvSpPr>
          <p:nvPr/>
        </p:nvSpPr>
        <p:spPr>
          <a:xfrm>
            <a:off x="7261412" y="4637352"/>
            <a:ext cx="1810870" cy="3432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1000" dirty="0">
                <a:solidFill>
                  <a:schemeClr val="accent5"/>
                </a:solidFill>
              </a:rPr>
              <a:t>* Adapted from JETAANC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00"/>
                                        <p:tgtEl>
                                          <p:spTgt spid="2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00"/>
                                        <p:tgtEl>
                                          <p:spTgt spid="2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00"/>
                                        <p:tgtEl>
                                          <p:spTgt spid="2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00"/>
                                        <p:tgtEl>
                                          <p:spTgt spid="2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00"/>
                                        <p:tgtEl>
                                          <p:spTgt spid="2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00"/>
                                        <p:tgtEl>
                                          <p:spTgt spid="2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8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044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Tools &amp; technology</a:t>
            </a:r>
            <a:endParaRPr dirty="0"/>
          </a:p>
        </p:txBody>
      </p:sp>
      <p:sp>
        <p:nvSpPr>
          <p:cNvPr id="270" name="Google Shape;270;p28"/>
          <p:cNvSpPr txBox="1">
            <a:spLocks noGrp="1"/>
          </p:cNvSpPr>
          <p:nvPr>
            <p:ph type="body" idx="1"/>
          </p:nvPr>
        </p:nvSpPr>
        <p:spPr>
          <a:xfrm>
            <a:off x="457200" y="1102975"/>
            <a:ext cx="2864700" cy="362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indent="-342900">
              <a:buSzPts val="1800"/>
            </a:pPr>
            <a:r>
              <a:rPr lang="en" sz="1800" dirty="0"/>
              <a:t>Membership databases: </a:t>
            </a:r>
            <a:br>
              <a:rPr lang="en" sz="1800" dirty="0"/>
            </a:br>
            <a:r>
              <a:rPr lang="en" sz="1800" dirty="0"/>
              <a:t>LinkedIn, </a:t>
            </a:r>
            <a:r>
              <a:rPr lang="en" sz="1800" dirty="0" err="1"/>
              <a:t>JETForce</a:t>
            </a:r>
            <a:endParaRPr sz="1800" dirty="0"/>
          </a:p>
          <a:p>
            <a:pPr marL="457200" lvl="0" indent="-342900" rtl="0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 sz="1800" dirty="0" err="1"/>
              <a:t>Listserves</a:t>
            </a:r>
            <a:r>
              <a:rPr lang="en" sz="1800" dirty="0"/>
              <a:t>, Social Media</a:t>
            </a:r>
          </a:p>
          <a:p>
            <a:pPr marL="457200" lvl="0" indent="-342900" rtl="0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 sz="1800" dirty="0"/>
              <a:t>Member surveys</a:t>
            </a:r>
            <a:endParaRPr sz="1800" dirty="0"/>
          </a:p>
          <a:p>
            <a:pPr marL="457200" lvl="0" indent="-342900" rtl="0">
              <a:spcBef>
                <a:spcPts val="1000"/>
              </a:spcBef>
              <a:spcAft>
                <a:spcPts val="1000"/>
              </a:spcAft>
              <a:buSzPts val="1800"/>
              <a:buChar char="●"/>
            </a:pPr>
            <a:r>
              <a:rPr lang="en" sz="1800" dirty="0"/>
              <a:t>Interviews</a:t>
            </a:r>
          </a:p>
          <a:p>
            <a:pPr marL="457200" lvl="0" indent="-342900" rtl="0">
              <a:spcBef>
                <a:spcPts val="1000"/>
              </a:spcBef>
              <a:spcAft>
                <a:spcPts val="1000"/>
              </a:spcAft>
              <a:buSzPts val="1800"/>
              <a:buChar char="●"/>
            </a:pPr>
            <a:r>
              <a:rPr lang="en" sz="1800" dirty="0"/>
              <a:t>Soft Power and Organic C</a:t>
            </a:r>
            <a:r>
              <a:rPr lang="en-US" sz="1800" dirty="0"/>
              <a:t>o</a:t>
            </a:r>
            <a:r>
              <a:rPr lang="en" sz="1800" dirty="0" err="1"/>
              <a:t>nnections</a:t>
            </a:r>
            <a:r>
              <a:rPr lang="en" sz="1800" dirty="0"/>
              <a:t> (</a:t>
            </a:r>
            <a:r>
              <a:rPr lang="en" sz="1800" dirty="0" err="1"/>
              <a:t>JETwit</a:t>
            </a:r>
            <a:r>
              <a:rPr lang="en" sz="1800" dirty="0"/>
              <a:t>, AJET)</a:t>
            </a:r>
            <a:endParaRPr sz="1800" dirty="0"/>
          </a:p>
        </p:txBody>
      </p:sp>
      <p:pic>
        <p:nvPicPr>
          <p:cNvPr id="271" name="Google Shape;271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84850" y="1298750"/>
            <a:ext cx="5178150" cy="32363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56;p15">
            <a:extLst>
              <a:ext uri="{FF2B5EF4-FFF2-40B4-BE49-F238E27FC236}">
                <a16:creationId xmlns:a16="http://schemas.microsoft.com/office/drawing/2014/main" xmlns="" id="{F4B73CD7-6B24-3D47-B123-B33F55EFADFF}"/>
              </a:ext>
            </a:extLst>
          </p:cNvPr>
          <p:cNvSpPr txBox="1">
            <a:spLocks/>
          </p:cNvSpPr>
          <p:nvPr/>
        </p:nvSpPr>
        <p:spPr>
          <a:xfrm>
            <a:off x="7261412" y="4637352"/>
            <a:ext cx="1810870" cy="3432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1000" dirty="0">
                <a:solidFill>
                  <a:schemeClr val="accent5"/>
                </a:solidFill>
              </a:rPr>
              <a:t>* Adapted from JETAANC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2. Develop a capture plan</a:t>
            </a:r>
            <a:endParaRPr/>
          </a:p>
        </p:txBody>
      </p:sp>
      <p:sp>
        <p:nvSpPr>
          <p:cNvPr id="277" name="Google Shape;277;p2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How do we help them: </a:t>
            </a:r>
            <a:endParaRPr sz="1800"/>
          </a:p>
          <a:p>
            <a:pPr marL="457200" lvl="0" indent="-342900" rtl="0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Meet their needs and goals?</a:t>
            </a:r>
            <a:endParaRPr sz="1800"/>
          </a:p>
          <a:p>
            <a:pPr marL="457200" lvl="0" indent="-342900" rtl="0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Leverage their assets?</a:t>
            </a:r>
            <a:endParaRPr sz="1800"/>
          </a:p>
          <a:p>
            <a:pPr marL="457200" lvl="0" indent="-342900" rtl="0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Overcome their challenges?</a:t>
            </a:r>
            <a:endParaRPr sz="1800"/>
          </a:p>
          <a:p>
            <a:pPr marL="457200" lvl="0" indent="-342900" rtl="0">
              <a:spcBef>
                <a:spcPts val="1000"/>
              </a:spcBef>
              <a:spcAft>
                <a:spcPts val="1000"/>
              </a:spcAft>
              <a:buSzPts val="1800"/>
              <a:buChar char="●"/>
            </a:pPr>
            <a:r>
              <a:rPr lang="en" sz="1800"/>
              <a:t>Take advantage of opportunities?</a:t>
            </a:r>
            <a:endParaRPr sz="1800"/>
          </a:p>
        </p:txBody>
      </p:sp>
      <p:sp>
        <p:nvSpPr>
          <p:cNvPr id="5" name="Google Shape;156;p15">
            <a:extLst>
              <a:ext uri="{FF2B5EF4-FFF2-40B4-BE49-F238E27FC236}">
                <a16:creationId xmlns:a16="http://schemas.microsoft.com/office/drawing/2014/main" xmlns="" id="{1387BE05-F547-E148-B635-BAAB9D31DFB3}"/>
              </a:ext>
            </a:extLst>
          </p:cNvPr>
          <p:cNvSpPr txBox="1">
            <a:spLocks/>
          </p:cNvSpPr>
          <p:nvPr/>
        </p:nvSpPr>
        <p:spPr>
          <a:xfrm>
            <a:off x="7261412" y="4646317"/>
            <a:ext cx="1810870" cy="3432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1000" dirty="0">
                <a:solidFill>
                  <a:schemeClr val="accent5"/>
                </a:solidFill>
              </a:rPr>
              <a:t>* Adapted from JETAANC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00"/>
                                        <p:tgtEl>
                                          <p:spTgt spid="2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00"/>
                                        <p:tgtEl>
                                          <p:spTgt spid="2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00"/>
                                        <p:tgtEl>
                                          <p:spTgt spid="2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00"/>
                                        <p:tgtEl>
                                          <p:spTgt spid="2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Introductions</a:t>
            </a:r>
            <a:endParaRPr dirty="0"/>
          </a:p>
        </p:txBody>
      </p:sp>
      <p:sp>
        <p:nvSpPr>
          <p:cNvPr id="116" name="Google Shape;116;p9"/>
          <p:cNvSpPr txBox="1">
            <a:spLocks noGrp="1"/>
          </p:cNvSpPr>
          <p:nvPr>
            <p:ph type="body" idx="1"/>
          </p:nvPr>
        </p:nvSpPr>
        <p:spPr>
          <a:xfrm>
            <a:off x="457200" y="1297775"/>
            <a:ext cx="8586900" cy="362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 b="1" dirty="0"/>
              <a:t>Brenda McKinney</a:t>
            </a:r>
            <a:r>
              <a:rPr lang="en" sz="2400" dirty="0"/>
              <a:t>, President</a:t>
            </a:r>
            <a:br>
              <a:rPr lang="en" sz="2400" dirty="0"/>
            </a:br>
            <a:r>
              <a:rPr lang="en" sz="2400" dirty="0"/>
              <a:t>JETAA New York (JETAANY)</a:t>
            </a:r>
            <a:br>
              <a:rPr lang="en" sz="2400" dirty="0"/>
            </a:br>
            <a:r>
              <a:rPr lang="en" sz="1800" dirty="0"/>
              <a:t>Hyogo, 2006-2009</a:t>
            </a:r>
            <a:br>
              <a:rPr lang="en" sz="1800" dirty="0"/>
            </a:br>
            <a:r>
              <a:rPr lang="en" sz="1800" dirty="0" err="1"/>
              <a:t>president@jetaany.org</a:t>
            </a:r>
            <a:endParaRPr sz="1800" dirty="0"/>
          </a:p>
          <a:p>
            <a:pPr marL="0" lvl="0" indent="0" rtl="0">
              <a:spcBef>
                <a:spcPts val="1000"/>
              </a:spcBef>
              <a:spcAft>
                <a:spcPts val="1000"/>
              </a:spcAft>
              <a:buNone/>
            </a:pPr>
            <a:endParaRPr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1C58897-92F5-5747-ABEF-E8CF84320F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1710152"/>
            <a:ext cx="2864224" cy="21481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30"/>
          <p:cNvSpPr txBox="1">
            <a:spLocks noGrp="1"/>
          </p:cNvSpPr>
          <p:nvPr>
            <p:ph type="ctrTitle"/>
          </p:nvPr>
        </p:nvSpPr>
        <p:spPr>
          <a:xfrm>
            <a:off x="313323" y="0"/>
            <a:ext cx="6619244" cy="249718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The Value Proposition</a:t>
            </a:r>
            <a:endParaRPr dirty="0"/>
          </a:p>
        </p:txBody>
      </p:sp>
      <p:sp>
        <p:nvSpPr>
          <p:cNvPr id="284" name="Google Shape;284;p30"/>
          <p:cNvSpPr txBox="1">
            <a:spLocks noGrp="1"/>
          </p:cNvSpPr>
          <p:nvPr>
            <p:ph type="subTitle" idx="1"/>
          </p:nvPr>
        </p:nvSpPr>
        <p:spPr>
          <a:xfrm>
            <a:off x="313323" y="2489274"/>
            <a:ext cx="6619244" cy="64606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i="0" dirty="0">
                <a:solidFill>
                  <a:schemeClr val="accent5"/>
                </a:solidFill>
              </a:rPr>
              <a:t>HELP PEOPLE SEE HOW JETAA 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accent5"/>
                </a:solidFill>
              </a:rPr>
              <a:t>CAN </a:t>
            </a:r>
            <a:r>
              <a:rPr lang="en" b="1" i="0" dirty="0">
                <a:solidFill>
                  <a:schemeClr val="accent5"/>
                </a:solidFill>
              </a:rPr>
              <a:t>add value to their lives</a:t>
            </a:r>
            <a:endParaRPr dirty="0">
              <a:solidFill>
                <a:schemeClr val="accent5"/>
              </a:solidFill>
            </a:endParaRPr>
          </a:p>
        </p:txBody>
      </p:sp>
      <p:sp>
        <p:nvSpPr>
          <p:cNvPr id="4" name="Google Shape;156;p15">
            <a:extLst>
              <a:ext uri="{FF2B5EF4-FFF2-40B4-BE49-F238E27FC236}">
                <a16:creationId xmlns:a16="http://schemas.microsoft.com/office/drawing/2014/main" xmlns="" id="{F8D5F9E7-8774-4045-8611-61DBFF7F538E}"/>
              </a:ext>
            </a:extLst>
          </p:cNvPr>
          <p:cNvSpPr txBox="1">
            <a:spLocks/>
          </p:cNvSpPr>
          <p:nvPr/>
        </p:nvSpPr>
        <p:spPr>
          <a:xfrm>
            <a:off x="7261412" y="4637352"/>
            <a:ext cx="1810870" cy="3432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1000" dirty="0">
                <a:solidFill>
                  <a:schemeClr val="accent5"/>
                </a:solidFill>
              </a:rPr>
              <a:t>* Adapted from JETAANC</a:t>
            </a:r>
          </a:p>
        </p:txBody>
      </p:sp>
      <p:sp>
        <p:nvSpPr>
          <p:cNvPr id="5" name="Google Shape;290;p31">
            <a:extLst>
              <a:ext uri="{FF2B5EF4-FFF2-40B4-BE49-F238E27FC236}">
                <a16:creationId xmlns:a16="http://schemas.microsoft.com/office/drawing/2014/main" xmlns="" id="{4F6FD7DC-9CBE-494A-9781-4944E895D687}"/>
              </a:ext>
            </a:extLst>
          </p:cNvPr>
          <p:cNvSpPr txBox="1">
            <a:spLocks/>
          </p:cNvSpPr>
          <p:nvPr/>
        </p:nvSpPr>
        <p:spPr>
          <a:xfrm>
            <a:off x="4869712" y="398573"/>
            <a:ext cx="3583172" cy="3479652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500" b="0" i="0" kern="1200" cap="all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342900" indent="0" algn="ctr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35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685800" indent="0" algn="ctr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028700" indent="0" algn="ctr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05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371600" indent="0" algn="ctr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05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1714500" indent="0" algn="ctr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05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057400" indent="0" algn="ctr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05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2400300" indent="0" algn="ctr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05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2743200" indent="0" algn="ctr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05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sz="1800" b="1" dirty="0">
                <a:solidFill>
                  <a:schemeClr val="accent5"/>
                </a:solidFill>
              </a:rPr>
              <a:t>DEVELOP YOUR </a:t>
            </a:r>
          </a:p>
          <a:p>
            <a:r>
              <a:rPr lang="en-US" sz="1800" b="1" dirty="0">
                <a:solidFill>
                  <a:schemeClr val="accent5"/>
                </a:solidFill>
              </a:rPr>
              <a:t>”Capture Plan”</a:t>
            </a:r>
          </a:p>
          <a:p>
            <a:r>
              <a:rPr lang="en-US" sz="1200" dirty="0"/>
              <a:t>Using your “profile” and needs analysis:</a:t>
            </a:r>
          </a:p>
          <a:p>
            <a:pPr marL="457200" indent="-342900">
              <a:spcBef>
                <a:spcPts val="1000"/>
              </a:spcBef>
              <a:buSzPts val="1800"/>
              <a:buFont typeface="Wingdings 3" charset="2"/>
              <a:buChar char="●"/>
            </a:pPr>
            <a:r>
              <a:rPr lang="en-US" sz="1200" dirty="0"/>
              <a:t>Develop a list of </a:t>
            </a:r>
            <a:r>
              <a:rPr lang="en-US" sz="1200" b="1" dirty="0"/>
              <a:t>benefits</a:t>
            </a:r>
            <a:r>
              <a:rPr lang="en-US" sz="1200" dirty="0"/>
              <a:t> JETAA can provide</a:t>
            </a:r>
          </a:p>
          <a:p>
            <a:pPr marL="457200" indent="-342900">
              <a:spcBef>
                <a:spcPts val="1000"/>
              </a:spcBef>
              <a:buSzPts val="1800"/>
              <a:buFont typeface="Wingdings 3" charset="2"/>
              <a:buChar char="●"/>
            </a:pPr>
            <a:r>
              <a:rPr lang="en-US" sz="1200" dirty="0"/>
              <a:t>Identify </a:t>
            </a:r>
            <a:r>
              <a:rPr lang="en-US" sz="1200" b="1" dirty="0"/>
              <a:t>activities</a:t>
            </a:r>
            <a:r>
              <a:rPr lang="en-US" sz="1200" dirty="0"/>
              <a:t> that would benefit them</a:t>
            </a:r>
          </a:p>
          <a:p>
            <a:pPr marL="457200" indent="-342900">
              <a:spcBef>
                <a:spcPts val="1000"/>
              </a:spcBef>
              <a:buSzPts val="1800"/>
              <a:buFont typeface="Wingdings 3" charset="2"/>
              <a:buChar char="●"/>
            </a:pPr>
            <a:r>
              <a:rPr lang="en-US" sz="1200" dirty="0"/>
              <a:t>Figure out what will “keep them </a:t>
            </a:r>
            <a:r>
              <a:rPr lang="en-US" sz="1200" b="1" dirty="0"/>
              <a:t>coming back for more</a:t>
            </a:r>
            <a:r>
              <a:rPr lang="en-US" sz="1200" dirty="0"/>
              <a:t>”</a:t>
            </a:r>
          </a:p>
          <a:p>
            <a:pPr marL="457200" indent="-342900">
              <a:spcBef>
                <a:spcPts val="1000"/>
              </a:spcBef>
              <a:buSzPts val="1800"/>
              <a:buFont typeface="Wingdings 3" charset="2"/>
              <a:buChar char="●"/>
            </a:pPr>
            <a:r>
              <a:rPr lang="en-US" sz="1200" dirty="0"/>
              <a:t>List ways to overcome their </a:t>
            </a:r>
            <a:r>
              <a:rPr lang="en-US" sz="1200" b="1" dirty="0"/>
              <a:t>reservations</a:t>
            </a:r>
          </a:p>
          <a:p>
            <a:pPr marL="457200" indent="-342900">
              <a:spcBef>
                <a:spcPts val="1000"/>
              </a:spcBef>
              <a:buSzPts val="1800"/>
              <a:buFont typeface="Wingdings 3" charset="2"/>
              <a:buChar char="●"/>
            </a:pPr>
            <a:r>
              <a:rPr lang="en-US" sz="1200" dirty="0"/>
              <a:t>Develop effective </a:t>
            </a:r>
            <a:r>
              <a:rPr lang="en-US" sz="1200" b="1" dirty="0"/>
              <a:t>messaging</a:t>
            </a:r>
          </a:p>
          <a:p>
            <a:pPr marL="457200" indent="-342900">
              <a:spcBef>
                <a:spcPts val="1000"/>
              </a:spcBef>
              <a:buSzPts val="1800"/>
              <a:buFont typeface="Wingdings 3" charset="2"/>
              <a:buChar char="●"/>
            </a:pPr>
            <a:r>
              <a:rPr lang="en-US" sz="1200" dirty="0"/>
              <a:t>Identify the best </a:t>
            </a:r>
            <a:r>
              <a:rPr lang="en-US" sz="1200" b="1" dirty="0"/>
              <a:t>communication methods</a:t>
            </a:r>
            <a:r>
              <a:rPr lang="en-US" sz="1200" dirty="0"/>
              <a:t> to reach them</a:t>
            </a:r>
          </a:p>
          <a:p>
            <a:pPr marL="457200" indent="-342900">
              <a:spcBef>
                <a:spcPts val="1000"/>
              </a:spcBef>
              <a:spcAft>
                <a:spcPts val="1000"/>
              </a:spcAft>
              <a:buSzPts val="1800"/>
              <a:buFont typeface="Wingdings 3" charset="2"/>
              <a:buChar char="●"/>
            </a:pPr>
            <a:r>
              <a:rPr lang="en-US" sz="1200" dirty="0"/>
              <a:t>Develop an</a:t>
            </a:r>
            <a:r>
              <a:rPr lang="en-US" sz="1200" b="1" dirty="0"/>
              <a:t> action plan and timetable!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3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The Capture Plan</a:t>
            </a:r>
            <a:endParaRPr dirty="0"/>
          </a:p>
        </p:txBody>
      </p:sp>
      <p:sp>
        <p:nvSpPr>
          <p:cNvPr id="290" name="Google Shape;290;p3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en" sz="1800" b="1" dirty="0">
                <a:solidFill>
                  <a:schemeClr val="accent5"/>
                </a:solidFill>
              </a:rPr>
              <a:t>The Capture Plan</a:t>
            </a:r>
          </a:p>
          <a:p>
            <a:pPr marL="0" lvl="0" indent="0">
              <a:buNone/>
            </a:pPr>
            <a:r>
              <a:rPr lang="en" sz="1800" dirty="0"/>
              <a:t>Using your “profile” and needs analysis:</a:t>
            </a:r>
            <a:endParaRPr sz="1800" dirty="0"/>
          </a:p>
          <a:p>
            <a:pPr marL="457200" lvl="0" indent="-342900" rtl="0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 sz="1800" dirty="0"/>
              <a:t>Develop a list of </a:t>
            </a:r>
            <a:r>
              <a:rPr lang="en" sz="1800" b="1" dirty="0"/>
              <a:t>benefits</a:t>
            </a:r>
            <a:r>
              <a:rPr lang="en" sz="1800" dirty="0"/>
              <a:t> JETAA can provide</a:t>
            </a:r>
            <a:endParaRPr sz="1800" dirty="0"/>
          </a:p>
          <a:p>
            <a:pPr marL="457200" lvl="0" indent="-342900" rtl="0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 sz="1800" dirty="0"/>
              <a:t>Identify </a:t>
            </a:r>
            <a:r>
              <a:rPr lang="en" sz="1800" b="1" dirty="0"/>
              <a:t>activities</a:t>
            </a:r>
            <a:r>
              <a:rPr lang="en" sz="1800" dirty="0"/>
              <a:t> that would benefit them</a:t>
            </a:r>
            <a:endParaRPr sz="1800" dirty="0"/>
          </a:p>
          <a:p>
            <a:pPr marL="457200" lvl="0" indent="-342900" rtl="0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 sz="1800" dirty="0"/>
              <a:t>Figure out what will “keep them </a:t>
            </a:r>
            <a:r>
              <a:rPr lang="en" sz="1800" b="1" dirty="0"/>
              <a:t>coming back for more</a:t>
            </a:r>
            <a:r>
              <a:rPr lang="en" sz="1800" dirty="0"/>
              <a:t>”</a:t>
            </a:r>
            <a:endParaRPr sz="1800" dirty="0"/>
          </a:p>
          <a:p>
            <a:pPr marL="457200" lvl="0" indent="-342900" rtl="0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 sz="1800" dirty="0"/>
              <a:t>List ways to overcome their </a:t>
            </a:r>
            <a:r>
              <a:rPr lang="en" sz="1800" b="1" dirty="0"/>
              <a:t>reservations</a:t>
            </a:r>
            <a:endParaRPr sz="1800" b="1" dirty="0"/>
          </a:p>
          <a:p>
            <a:pPr marL="457200" lvl="0" indent="-342900" rtl="0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 sz="1800" dirty="0"/>
              <a:t>Develop effective </a:t>
            </a:r>
            <a:r>
              <a:rPr lang="en" sz="1800" b="1" dirty="0"/>
              <a:t>messaging</a:t>
            </a:r>
            <a:endParaRPr sz="1800" b="1" dirty="0"/>
          </a:p>
          <a:p>
            <a:pPr marL="457200" lvl="0" indent="-342900" rtl="0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 sz="1800" dirty="0"/>
              <a:t>Identify the best </a:t>
            </a:r>
            <a:r>
              <a:rPr lang="en" sz="1800" b="1" dirty="0"/>
              <a:t>communication methods</a:t>
            </a:r>
            <a:r>
              <a:rPr lang="en" sz="1800" dirty="0"/>
              <a:t> to reach them</a:t>
            </a:r>
            <a:endParaRPr sz="1800" dirty="0"/>
          </a:p>
          <a:p>
            <a:pPr marL="457200" lvl="0" indent="-342900" rtl="0">
              <a:spcBef>
                <a:spcPts val="1000"/>
              </a:spcBef>
              <a:spcAft>
                <a:spcPts val="1000"/>
              </a:spcAft>
              <a:buSzPts val="1800"/>
              <a:buChar char="●"/>
            </a:pPr>
            <a:r>
              <a:rPr lang="en" sz="1800" dirty="0"/>
              <a:t>Develop an</a:t>
            </a:r>
            <a:r>
              <a:rPr lang="en" sz="1800" b="1" dirty="0"/>
              <a:t> action plan and timetable!</a:t>
            </a:r>
            <a:endParaRPr sz="1800" b="1" dirty="0"/>
          </a:p>
        </p:txBody>
      </p:sp>
      <p:sp>
        <p:nvSpPr>
          <p:cNvPr id="4" name="Google Shape;156;p15">
            <a:extLst>
              <a:ext uri="{FF2B5EF4-FFF2-40B4-BE49-F238E27FC236}">
                <a16:creationId xmlns:a16="http://schemas.microsoft.com/office/drawing/2014/main" xmlns="" id="{EC6DD4A6-128B-5B49-BCAA-D42580EE6568}"/>
              </a:ext>
            </a:extLst>
          </p:cNvPr>
          <p:cNvSpPr txBox="1">
            <a:spLocks/>
          </p:cNvSpPr>
          <p:nvPr/>
        </p:nvSpPr>
        <p:spPr>
          <a:xfrm>
            <a:off x="7261412" y="4637352"/>
            <a:ext cx="1810870" cy="3432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1000" dirty="0">
                <a:solidFill>
                  <a:schemeClr val="accent5"/>
                </a:solidFill>
              </a:rPr>
              <a:t>* Adapted from JETAANC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00"/>
                                        <p:tgtEl>
                                          <p:spTgt spid="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00"/>
                                        <p:tgtEl>
                                          <p:spTgt spid="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00"/>
                                        <p:tgtEl>
                                          <p:spTgt spid="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00"/>
                                        <p:tgtEl>
                                          <p:spTgt spid="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00"/>
                                        <p:tgtEl>
                                          <p:spTgt spid="2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00"/>
                                        <p:tgtEl>
                                          <p:spTgt spid="2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00"/>
                                        <p:tgtEl>
                                          <p:spTgt spid="2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00"/>
                                        <p:tgtEl>
                                          <p:spTgt spid="2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" name="Google Shape;295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4263" y="1430900"/>
            <a:ext cx="8735474" cy="3151074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32"/>
          <p:cNvSpPr txBox="1">
            <a:spLocks noGrp="1"/>
          </p:cNvSpPr>
          <p:nvPr>
            <p:ph type="title"/>
          </p:nvPr>
        </p:nvSpPr>
        <p:spPr>
          <a:xfrm>
            <a:off x="484584" y="339538"/>
            <a:ext cx="6776828" cy="80877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accent5"/>
                </a:solidFill>
              </a:rPr>
              <a:t>The Pipeline</a:t>
            </a:r>
            <a:r>
              <a:rPr lang="en" dirty="0"/>
              <a:t>: </a:t>
            </a:r>
            <a:br>
              <a:rPr lang="en" dirty="0"/>
            </a:br>
            <a:r>
              <a:rPr lang="en" dirty="0" err="1"/>
              <a:t>Stregnthening</a:t>
            </a:r>
            <a:r>
              <a:rPr lang="en" dirty="0"/>
              <a:t> Leadership</a:t>
            </a:r>
            <a:endParaRPr dirty="0"/>
          </a:p>
        </p:txBody>
      </p:sp>
      <p:sp>
        <p:nvSpPr>
          <p:cNvPr id="4" name="Google Shape;156;p15">
            <a:extLst>
              <a:ext uri="{FF2B5EF4-FFF2-40B4-BE49-F238E27FC236}">
                <a16:creationId xmlns:a16="http://schemas.microsoft.com/office/drawing/2014/main" xmlns="" id="{350759E2-D45E-2C4A-8480-0ADC2CEF0908}"/>
              </a:ext>
            </a:extLst>
          </p:cNvPr>
          <p:cNvSpPr txBox="1">
            <a:spLocks/>
          </p:cNvSpPr>
          <p:nvPr/>
        </p:nvSpPr>
        <p:spPr>
          <a:xfrm>
            <a:off x="7261412" y="4637352"/>
            <a:ext cx="1810870" cy="3432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1000" dirty="0">
                <a:solidFill>
                  <a:schemeClr val="accent5"/>
                </a:solidFill>
              </a:rPr>
              <a:t>* Adapted from JETAANC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 Closer Look</a:t>
            </a:r>
            <a:br>
              <a:rPr lang="en" dirty="0"/>
            </a:br>
            <a:r>
              <a:rPr lang="en" b="1" dirty="0">
                <a:solidFill>
                  <a:schemeClr val="accent5"/>
                </a:solidFill>
              </a:rPr>
              <a:t>JETAANY case study</a:t>
            </a:r>
            <a:endParaRPr b="1" dirty="0">
              <a:solidFill>
                <a:schemeClr val="accent5"/>
              </a:solidFill>
            </a:endParaRPr>
          </a:p>
        </p:txBody>
      </p:sp>
      <p:sp>
        <p:nvSpPr>
          <p:cNvPr id="302" name="Google Shape;302;p33"/>
          <p:cNvSpPr txBox="1">
            <a:spLocks noGrp="1"/>
          </p:cNvSpPr>
          <p:nvPr>
            <p:ph type="body" idx="1"/>
          </p:nvPr>
        </p:nvSpPr>
        <p:spPr>
          <a:xfrm>
            <a:off x="457200" y="1104840"/>
            <a:ext cx="5241000" cy="362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dirty="0"/>
              <a:t>P</a:t>
            </a:r>
            <a:r>
              <a:rPr lang="en-US" sz="1800" dirty="0"/>
              <a:t>o</a:t>
            </a:r>
            <a:r>
              <a:rPr lang="en" sz="1800" dirty="0" err="1"/>
              <a:t>sitions</a:t>
            </a:r>
            <a:r>
              <a:rPr lang="en" sz="1800" dirty="0"/>
              <a:t> / P</a:t>
            </a:r>
            <a:r>
              <a:rPr lang="en-US" sz="1800" dirty="0"/>
              <a:t>o</a:t>
            </a:r>
            <a:r>
              <a:rPr lang="en" sz="1800" dirty="0" err="1"/>
              <a:t>tential</a:t>
            </a:r>
            <a:r>
              <a:rPr lang="en" sz="1800" dirty="0"/>
              <a:t> Committees:</a:t>
            </a:r>
            <a:endParaRPr sz="1800" dirty="0"/>
          </a:p>
          <a:p>
            <a:pPr marL="457200" lvl="0" indent="-304800" rtl="0">
              <a:spcBef>
                <a:spcPts val="600"/>
              </a:spcBef>
              <a:spcAft>
                <a:spcPts val="0"/>
              </a:spcAft>
              <a:buSzPts val="1200"/>
              <a:buChar char="●"/>
            </a:pPr>
            <a:r>
              <a:rPr lang="en" sz="1200" dirty="0"/>
              <a:t>Programs - including Book Club, UN, NYU, Clubs</a:t>
            </a:r>
            <a:endParaRPr sz="1200" dirty="0"/>
          </a:p>
          <a:p>
            <a:pPr marL="457200" lvl="0" indent="-304800" rtl="0">
              <a:spcBef>
                <a:spcPts val="1000"/>
              </a:spcBef>
              <a:spcAft>
                <a:spcPts val="0"/>
              </a:spcAft>
              <a:buSzPts val="1200"/>
              <a:buChar char="●"/>
            </a:pPr>
            <a:r>
              <a:rPr lang="en" sz="1200" dirty="0"/>
              <a:t>Communications - newsletter / website / social media </a:t>
            </a:r>
            <a:endParaRPr sz="1200" dirty="0"/>
          </a:p>
          <a:p>
            <a:pPr marL="457200" lvl="0" indent="-304800" rtl="0">
              <a:spcBef>
                <a:spcPts val="1000"/>
              </a:spcBef>
              <a:spcAft>
                <a:spcPts val="0"/>
              </a:spcAft>
              <a:buSzPts val="1200"/>
              <a:buChar char="●"/>
            </a:pPr>
            <a:r>
              <a:rPr lang="en" sz="1200" dirty="0"/>
              <a:t>Finances - budgeting and fundraising</a:t>
            </a:r>
            <a:endParaRPr sz="1200" dirty="0"/>
          </a:p>
          <a:p>
            <a:pPr marL="457200" lvl="0" indent="-304800" rtl="0">
              <a:spcBef>
                <a:spcPts val="1000"/>
              </a:spcBef>
              <a:spcAft>
                <a:spcPts val="0"/>
              </a:spcAft>
              <a:buSzPts val="1200"/>
              <a:buChar char="●"/>
            </a:pPr>
            <a:r>
              <a:rPr lang="en" sz="1200" dirty="0"/>
              <a:t>Membership Development - Salesforce database</a:t>
            </a:r>
            <a:endParaRPr sz="1200" dirty="0"/>
          </a:p>
          <a:p>
            <a:pPr marL="457200" lvl="0" indent="-304800" rtl="0">
              <a:spcBef>
                <a:spcPts val="1000"/>
              </a:spcBef>
              <a:spcAft>
                <a:spcPts val="0"/>
              </a:spcAft>
              <a:buSzPts val="1200"/>
              <a:buChar char="●"/>
            </a:pPr>
            <a:r>
              <a:rPr lang="en" sz="1200" dirty="0"/>
              <a:t>Information Technology (IT) - website &amp; technology </a:t>
            </a:r>
            <a:endParaRPr sz="1200" dirty="0"/>
          </a:p>
          <a:p>
            <a:pPr marL="457200" lvl="0" indent="-304800" rtl="0">
              <a:spcBef>
                <a:spcPts val="1000"/>
              </a:spcBef>
              <a:spcAft>
                <a:spcPts val="0"/>
              </a:spcAft>
              <a:buSzPts val="1200"/>
              <a:buChar char="●"/>
            </a:pPr>
            <a:r>
              <a:rPr lang="en" sz="1200" dirty="0"/>
              <a:t>Community Outreach - community group liaisons</a:t>
            </a:r>
            <a:endParaRPr sz="1200" dirty="0"/>
          </a:p>
          <a:p>
            <a:pPr marL="457200" lvl="0" indent="-304800" rtl="0">
              <a:spcBef>
                <a:spcPts val="1000"/>
              </a:spcBef>
              <a:spcAft>
                <a:spcPts val="0"/>
              </a:spcAft>
              <a:buSzPts val="1200"/>
              <a:buChar char="●"/>
            </a:pPr>
            <a:r>
              <a:rPr lang="en" sz="1200" dirty="0"/>
              <a:t>Subchapters - by geographical area</a:t>
            </a:r>
            <a:endParaRPr sz="1200" dirty="0"/>
          </a:p>
          <a:p>
            <a:pPr marL="457200" lvl="0" indent="-304800" rtl="0">
              <a:spcBef>
                <a:spcPts val="1000"/>
              </a:spcBef>
              <a:spcAft>
                <a:spcPts val="0"/>
              </a:spcAft>
              <a:buSzPts val="1200"/>
              <a:buChar char="●"/>
            </a:pPr>
            <a:r>
              <a:rPr lang="en" sz="1200" dirty="0"/>
              <a:t>Scholarship / Fund Development</a:t>
            </a:r>
            <a:endParaRPr sz="1200" dirty="0"/>
          </a:p>
          <a:p>
            <a:pPr marL="0" lvl="0" indent="0" rtl="0">
              <a:spcBef>
                <a:spcPts val="100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5" name="Google Shape;156;p15">
            <a:extLst>
              <a:ext uri="{FF2B5EF4-FFF2-40B4-BE49-F238E27FC236}">
                <a16:creationId xmlns:a16="http://schemas.microsoft.com/office/drawing/2014/main" xmlns="" id="{A404D8E1-82F0-8349-8819-61EB060E6764}"/>
              </a:ext>
            </a:extLst>
          </p:cNvPr>
          <p:cNvSpPr txBox="1">
            <a:spLocks/>
          </p:cNvSpPr>
          <p:nvPr/>
        </p:nvSpPr>
        <p:spPr>
          <a:xfrm>
            <a:off x="7261412" y="4637352"/>
            <a:ext cx="1810870" cy="3432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1000" dirty="0">
                <a:solidFill>
                  <a:schemeClr val="accent5"/>
                </a:solidFill>
              </a:rPr>
              <a:t>* Adapted from JETAANC</a:t>
            </a:r>
          </a:p>
        </p:txBody>
      </p:sp>
      <p:sp>
        <p:nvSpPr>
          <p:cNvPr id="7" name="Google Shape;309;p34">
            <a:extLst>
              <a:ext uri="{FF2B5EF4-FFF2-40B4-BE49-F238E27FC236}">
                <a16:creationId xmlns:a16="http://schemas.microsoft.com/office/drawing/2014/main" xmlns="" id="{9768C47B-EC02-4A45-A165-150AF21E6130}"/>
              </a:ext>
            </a:extLst>
          </p:cNvPr>
          <p:cNvSpPr txBox="1">
            <a:spLocks/>
          </p:cNvSpPr>
          <p:nvPr/>
        </p:nvSpPr>
        <p:spPr>
          <a:xfrm>
            <a:off x="5427070" y="1920889"/>
            <a:ext cx="3530860" cy="2716463"/>
          </a:xfrm>
          <a:prstGeom prst="rect">
            <a:avLst/>
          </a:prstGeom>
          <a:ln w="38100">
            <a:solidFill>
              <a:schemeClr val="accent1">
                <a:alpha val="45000"/>
              </a:schemeClr>
            </a:solidFill>
          </a:ln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457200" lvl="0" indent="-419100" algn="l" defTabSz="3429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Wingdings 3" charset="2"/>
              <a:buChar char="●"/>
              <a:defRPr sz="15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914400" lvl="1" indent="-381000" algn="l" defTabSz="3429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Wingdings 3" charset="2"/>
              <a:buChar char="○"/>
              <a:defRPr sz="135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371600" lvl="2" indent="-381000" algn="l" defTabSz="3429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Wingdings 3" charset="2"/>
              <a:buChar char="■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828800" lvl="3" indent="-342900" algn="l" defTabSz="3429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Wingdings 3" charset="2"/>
              <a:buChar char="●"/>
              <a:defRPr sz="105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286000" lvl="4" indent="-342900" algn="l" defTabSz="3429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Wingdings 3" charset="2"/>
              <a:buChar char="○"/>
              <a:defRPr sz="105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743200" lvl="5" indent="-342900" algn="l" defTabSz="3429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Wingdings 3" charset="2"/>
              <a:buChar char="■"/>
              <a:defRPr sz="105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3200400" lvl="6" indent="-342900" algn="l" defTabSz="3429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Wingdings 3" charset="2"/>
              <a:buChar char="●"/>
              <a:defRPr sz="105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657600" lvl="7" indent="-342900" algn="l" defTabSz="3429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Wingdings 3" charset="2"/>
              <a:buChar char="○"/>
              <a:defRPr sz="105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4114800" lvl="8" indent="-342900" algn="l" defTabSz="3429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Wingdings 3" charset="2"/>
              <a:buChar char="■"/>
              <a:defRPr sz="105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US" sz="1800"/>
              <a:t>Effective Messaging</a:t>
            </a:r>
            <a:br>
              <a:rPr lang="en-US" sz="1800"/>
            </a:br>
            <a:r>
              <a:rPr lang="en-US" sz="1800"/>
              <a:t>      </a:t>
            </a:r>
            <a:r>
              <a:rPr lang="en-US" sz="1400" b="1">
                <a:solidFill>
                  <a:schemeClr val="accent5"/>
                </a:solidFill>
              </a:rPr>
              <a:t>The Personal Story</a:t>
            </a:r>
          </a:p>
          <a:p>
            <a:pPr marL="0" indent="0">
              <a:buFont typeface="Wingdings 3" charset="2"/>
              <a:buNone/>
            </a:pPr>
            <a:endParaRPr lang="en-US" sz="1400" b="1">
              <a:solidFill>
                <a:schemeClr val="accent5"/>
              </a:solidFill>
            </a:endParaRPr>
          </a:p>
          <a:p>
            <a:pPr marL="0" indent="0">
              <a:buFont typeface="Wingdings 3" charset="2"/>
              <a:buNone/>
            </a:pPr>
            <a:r>
              <a:rPr lang="en-US" sz="1400"/>
              <a:t>Use Feature-Benefit-Proof Structure</a:t>
            </a:r>
          </a:p>
          <a:p>
            <a:pPr indent="-342900">
              <a:spcBef>
                <a:spcPts val="1000"/>
              </a:spcBef>
              <a:buSzPts val="1800"/>
            </a:pPr>
            <a:r>
              <a:rPr lang="en-US" sz="1400"/>
              <a:t>Name a </a:t>
            </a:r>
            <a:r>
              <a:rPr lang="en-US" sz="1400" b="1"/>
              <a:t>feature</a:t>
            </a:r>
            <a:r>
              <a:rPr lang="en-US" sz="1400"/>
              <a:t> of JETAA</a:t>
            </a:r>
          </a:p>
          <a:p>
            <a:pPr indent="-342900">
              <a:spcBef>
                <a:spcPts val="1000"/>
              </a:spcBef>
              <a:buSzPts val="1800"/>
            </a:pPr>
            <a:r>
              <a:rPr lang="en-US" sz="1400"/>
              <a:t>Show how it </a:t>
            </a:r>
            <a:r>
              <a:rPr lang="en-US" sz="1400" b="1"/>
              <a:t>benefits</a:t>
            </a:r>
            <a:r>
              <a:rPr lang="en-US" sz="1400"/>
              <a:t> them</a:t>
            </a:r>
          </a:p>
          <a:p>
            <a:pPr indent="-342900">
              <a:spcBef>
                <a:spcPts val="1000"/>
              </a:spcBef>
              <a:buSzPts val="1800"/>
            </a:pPr>
            <a:r>
              <a:rPr lang="en-US" sz="1400" b="1"/>
              <a:t>Prove</a:t>
            </a:r>
            <a:r>
              <a:rPr lang="en-US" sz="1400"/>
              <a:t> it!</a:t>
            </a:r>
          </a:p>
          <a:p>
            <a:pPr marL="0" indent="0">
              <a:spcBef>
                <a:spcPts val="1000"/>
              </a:spcBef>
              <a:spcAft>
                <a:spcPts val="1000"/>
              </a:spcAft>
              <a:buFont typeface="Wingdings 3" charset="2"/>
              <a:buNone/>
            </a:pPr>
            <a:endParaRPr lang="en-US" sz="18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3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Feature-Benefit-Proof</a:t>
            </a:r>
            <a:endParaRPr/>
          </a:p>
        </p:txBody>
      </p:sp>
      <p:sp>
        <p:nvSpPr>
          <p:cNvPr id="316" name="Google Shape;316;p3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 sz="1800" b="1"/>
              <a:t>Feature</a:t>
            </a:r>
            <a:r>
              <a:rPr lang="en" sz="1800"/>
              <a:t> - “We have a huge alumni network.”</a:t>
            </a:r>
            <a:endParaRPr sz="1800"/>
          </a:p>
          <a:p>
            <a:pPr marL="457200" lvl="0" indent="-342900" rtl="0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 sz="1800" b="1"/>
              <a:t>Benefit</a:t>
            </a:r>
            <a:r>
              <a:rPr lang="en" sz="1800"/>
              <a:t> - “Our huge alumni network can help you find a job.”</a:t>
            </a:r>
            <a:endParaRPr sz="1800"/>
          </a:p>
          <a:p>
            <a:pPr marL="457200" lvl="0" indent="-342900" rtl="0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 sz="1800" b="1"/>
              <a:t>Proof - “</a:t>
            </a:r>
            <a:r>
              <a:rPr lang="en" sz="1800"/>
              <a:t>Karen Smith, an alum, got her job at Google by contacting Aaron Wright, an alum who works there.”</a:t>
            </a:r>
            <a:endParaRPr sz="1800"/>
          </a:p>
          <a:p>
            <a:pPr marL="0" lvl="0" indent="0" rtl="0">
              <a:spcBef>
                <a:spcPts val="2400"/>
              </a:spcBef>
              <a:spcAft>
                <a:spcPts val="0"/>
              </a:spcAft>
              <a:buNone/>
            </a:pPr>
            <a:r>
              <a:rPr lang="en" sz="1800" b="1"/>
              <a:t>Complete Message:</a:t>
            </a:r>
            <a:endParaRPr sz="1800" b="1"/>
          </a:p>
          <a:p>
            <a:pPr marL="0" lvl="0" indent="0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800"/>
              <a:t>“Our huge alumni network can help you find a job. Karen Smith, an alum, got her job at Google by contacting Aaron Wright, an alum who works there.”</a:t>
            </a:r>
            <a:endParaRPr sz="1800"/>
          </a:p>
        </p:txBody>
      </p:sp>
      <p:sp>
        <p:nvSpPr>
          <p:cNvPr id="4" name="Google Shape;156;p15">
            <a:extLst>
              <a:ext uri="{FF2B5EF4-FFF2-40B4-BE49-F238E27FC236}">
                <a16:creationId xmlns:a16="http://schemas.microsoft.com/office/drawing/2014/main" xmlns="" id="{E2859DA1-2B3E-8E47-9850-CF8305BB67B6}"/>
              </a:ext>
            </a:extLst>
          </p:cNvPr>
          <p:cNvSpPr txBox="1">
            <a:spLocks/>
          </p:cNvSpPr>
          <p:nvPr/>
        </p:nvSpPr>
        <p:spPr>
          <a:xfrm>
            <a:off x="7261412" y="4637352"/>
            <a:ext cx="1810870" cy="3432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1000" dirty="0">
                <a:solidFill>
                  <a:schemeClr val="accent5"/>
                </a:solidFill>
              </a:rPr>
              <a:t>* Adapted from JETAANC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37"/>
          <p:cNvSpPr txBox="1">
            <a:spLocks noGrp="1"/>
          </p:cNvSpPr>
          <p:nvPr>
            <p:ph type="title"/>
          </p:nvPr>
        </p:nvSpPr>
        <p:spPr>
          <a:xfrm>
            <a:off x="2913321" y="1537860"/>
            <a:ext cx="8229600" cy="1044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THANK YOU</a:t>
            </a:r>
            <a:endParaRPr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1B8523D-5223-864B-B144-87E2F1B90D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754899BB-7C65-5B46-8198-E9FD440A4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1703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1B8523D-5223-864B-B144-87E2F1B90D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C650D7A4-B11C-454D-9397-64B31F2B8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672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50"/>
          <p:cNvSpPr txBox="1">
            <a:spLocks noGrp="1"/>
          </p:cNvSpPr>
          <p:nvPr>
            <p:ph type="title"/>
          </p:nvPr>
        </p:nvSpPr>
        <p:spPr>
          <a:xfrm>
            <a:off x="457200" y="3228"/>
            <a:ext cx="8229600" cy="1044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highlight>
                  <a:srgbClr val="FFFF00"/>
                </a:highlight>
              </a:rPr>
              <a:t>Meet cool people</a:t>
            </a:r>
            <a:endParaRPr dirty="0">
              <a:highlight>
                <a:srgbClr val="FFFF00"/>
              </a:highlight>
            </a:endParaRPr>
          </a:p>
        </p:txBody>
      </p:sp>
      <p:sp>
        <p:nvSpPr>
          <p:cNvPr id="413" name="Google Shape;413;p50"/>
          <p:cNvSpPr txBox="1">
            <a:spLocks noGrp="1"/>
          </p:cNvSpPr>
          <p:nvPr>
            <p:ph type="body" idx="1"/>
          </p:nvPr>
        </p:nvSpPr>
        <p:spPr>
          <a:xfrm>
            <a:off x="457200" y="1255925"/>
            <a:ext cx="4605000" cy="336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900" b="1"/>
              <a:t>Government</a:t>
            </a:r>
            <a:endParaRPr sz="900" b="1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800"/>
              <a:t>Ellen Kamei, Policy Aide, </a:t>
            </a:r>
            <a:r>
              <a:rPr lang="en" sz="800" b="1"/>
              <a:t>City of Mountain View </a:t>
            </a:r>
            <a:r>
              <a:rPr lang="en" sz="800"/>
              <a:t>Environmental Planning Commissioner</a:t>
            </a:r>
            <a:endParaRPr sz="800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800" b="1"/>
              <a:t>Consulate General of Japan </a:t>
            </a:r>
            <a:r>
              <a:rPr lang="en" sz="800"/>
              <a:t>in San Francisco: </a:t>
            </a:r>
            <a:endParaRPr sz="80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Xander Peterson, JET Coordinator</a:t>
            </a:r>
            <a:br>
              <a:rPr lang="en" sz="800"/>
            </a:br>
            <a:r>
              <a:rPr lang="en" sz="800"/>
              <a:t>Laura Jacob, Public Relations Coordinator</a:t>
            </a:r>
            <a:br>
              <a:rPr lang="en" sz="800"/>
            </a:br>
            <a:r>
              <a:rPr lang="en" sz="800"/>
              <a:t>Jaclyn Funasaki, Economic &amp; Commercial Affairs Researcher</a:t>
            </a:r>
            <a:br>
              <a:rPr lang="en" sz="800"/>
            </a:br>
            <a:r>
              <a:rPr lang="en" sz="800"/>
              <a:t>Yuki Lin, Economic Affairs Assistant</a:t>
            </a:r>
            <a:br>
              <a:rPr lang="en" sz="800"/>
            </a:br>
            <a:r>
              <a:rPr lang="en" sz="800"/>
              <a:t>Ryan Okada, Cultural Affairs Coordinator</a:t>
            </a:r>
            <a:br>
              <a:rPr lang="en" sz="800"/>
            </a:br>
            <a:r>
              <a:rPr lang="en" sz="800"/>
              <a:t>Ethan Savage, Cultural Affairs Coordinator</a:t>
            </a:r>
            <a:endParaRPr sz="800"/>
          </a:p>
          <a:p>
            <a:pPr marL="0" lvl="0" indent="0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900" b="1"/>
              <a:t>Education</a:t>
            </a:r>
            <a:endParaRPr sz="900" b="1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800"/>
              <a:t>Libby Rafferty, English Instructor, </a:t>
            </a:r>
            <a:r>
              <a:rPr lang="en" sz="800" b="1"/>
              <a:t>San Jose State University</a:t>
            </a:r>
            <a:endParaRPr sz="800" b="1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800"/>
              <a:t>Cami Okubo, Elementary School Principal, </a:t>
            </a:r>
            <a:r>
              <a:rPr lang="en" sz="800" b="1"/>
              <a:t>San Francisco Unified </a:t>
            </a:r>
            <a:br>
              <a:rPr lang="en" sz="800" b="1"/>
            </a:br>
            <a:r>
              <a:rPr lang="en" sz="800" b="1"/>
              <a:t>School District</a:t>
            </a:r>
            <a:endParaRPr sz="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800"/>
              <a:t>Ryan Moore, Elementary School Teacher, </a:t>
            </a:r>
            <a:r>
              <a:rPr lang="en" sz="800" b="1"/>
              <a:t>San Francisco Unified </a:t>
            </a:r>
            <a:br>
              <a:rPr lang="en" sz="800" b="1"/>
            </a:br>
            <a:r>
              <a:rPr lang="en" sz="800" b="1"/>
              <a:t>School District</a:t>
            </a:r>
            <a:endParaRPr sz="800" b="1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800"/>
              <a:t>Preston Hatfield, ESL Teacher, </a:t>
            </a:r>
            <a:r>
              <a:rPr lang="en" sz="800" b="1"/>
              <a:t>St. Giles International</a:t>
            </a:r>
            <a:endParaRPr sz="800" b="1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/>
              <a:t>Arwen (Nogi) Gutierrez, Teacher, </a:t>
            </a:r>
            <a:r>
              <a:rPr lang="en" sz="800" b="1"/>
              <a:t>Beresford Elementary School</a:t>
            </a:r>
            <a:endParaRPr sz="800" b="1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800"/>
              <a:t>Scott Hilton, Science and Japanese Teacher, </a:t>
            </a:r>
            <a:r>
              <a:rPr lang="en" sz="800" b="1"/>
              <a:t>San Mateo Foster City </a:t>
            </a:r>
            <a:br>
              <a:rPr lang="en" sz="800" b="1"/>
            </a:br>
            <a:r>
              <a:rPr lang="en" sz="800" b="1"/>
              <a:t>School District</a:t>
            </a:r>
            <a:endParaRPr sz="800" b="1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800"/>
              <a:t>Rebekah Randle, Learning Strategies Center Associate, </a:t>
            </a:r>
            <a:r>
              <a:rPr lang="en" sz="800" b="1"/>
              <a:t>Lick-Wilmerding </a:t>
            </a:r>
            <a:br>
              <a:rPr lang="en" sz="800" b="1"/>
            </a:br>
            <a:r>
              <a:rPr lang="en" sz="800" b="1"/>
              <a:t>High School</a:t>
            </a:r>
            <a:endParaRPr sz="800" b="1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sz="800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sz="800"/>
          </a:p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12" name="Google Shape;412;p50"/>
          <p:cNvSpPr txBox="1"/>
          <p:nvPr/>
        </p:nvSpPr>
        <p:spPr>
          <a:xfrm>
            <a:off x="5197775" y="1264275"/>
            <a:ext cx="3630600" cy="31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International Exchange / Education</a:t>
            </a:r>
            <a:endParaRPr sz="900" b="1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Gary Mukai, Executive Director, </a:t>
            </a:r>
            <a:r>
              <a:rPr lang="en" sz="800" b="1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Stanford Program on International and Cross-Cultural Education (SPICE)</a:t>
            </a:r>
            <a:endParaRPr sz="800" b="1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Sabrina Ishimatsu, Event Coordinator, </a:t>
            </a:r>
            <a:r>
              <a:rPr lang="en" sz="800" b="1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Stanford Program on International and Cross-Cultural Education (SPICE)</a:t>
            </a:r>
            <a:endParaRPr sz="800" b="1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Kristin Kutella, Student Services Coordinator, </a:t>
            </a:r>
            <a:r>
              <a:rPr lang="en" sz="800" b="1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Stanford University Center for East Asian Studies</a:t>
            </a:r>
            <a:endParaRPr sz="800" b="1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Ryan Kimura, Owner, </a:t>
            </a:r>
            <a:r>
              <a:rPr lang="en" sz="800" b="1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PIKA PIKA Purikura</a:t>
            </a:r>
            <a:r>
              <a:rPr lang="en" sz="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 / Director of Programs and Community Affairs, </a:t>
            </a:r>
            <a:r>
              <a:rPr lang="en" sz="800" b="1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Japanese Cultural and Community Center of Northern California (JCCCNC)</a:t>
            </a:r>
            <a:endParaRPr sz="800" b="1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Aya Ino, Director of Development and Communications, </a:t>
            </a:r>
            <a:r>
              <a:rPr lang="en" sz="800" b="1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Japanese Cultural and Community Center of Northern California (JCCCNC)</a:t>
            </a:r>
            <a:endParaRPr sz="800" b="1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Ellison Weeks, Vice President of Programs, </a:t>
            </a:r>
            <a:r>
              <a:rPr lang="en" sz="800" b="1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American Global Scholars</a:t>
            </a:r>
            <a:endParaRPr sz="800" b="1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Kathryn Kohut, Executive Director, </a:t>
            </a:r>
            <a:r>
              <a:rPr lang="en" sz="800" b="1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American Association of Intensive English Programs (AAIEP)</a:t>
            </a:r>
            <a:endParaRPr sz="800" b="1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Annie Lim, Coordinator/Instructor, </a:t>
            </a:r>
            <a:r>
              <a:rPr lang="en" sz="800" b="1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Sejong Korean Scholars Program</a:t>
            </a:r>
            <a:endParaRPr sz="800" b="1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14" name="Google Shape;414;p50"/>
          <p:cNvSpPr txBox="1"/>
          <p:nvPr/>
        </p:nvSpPr>
        <p:spPr>
          <a:xfrm>
            <a:off x="457200" y="883827"/>
            <a:ext cx="5514000" cy="53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Local alumni are doing amazing things!</a:t>
            </a:r>
            <a:endParaRPr sz="2400" dirty="0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5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highlight>
                  <a:srgbClr val="FFFF00"/>
                </a:highlight>
              </a:rPr>
              <a:t>Meet cool people</a:t>
            </a:r>
            <a:endParaRPr dirty="0">
              <a:highlight>
                <a:srgbClr val="FFFF00"/>
              </a:highlight>
            </a:endParaRPr>
          </a:p>
        </p:txBody>
      </p:sp>
      <p:sp>
        <p:nvSpPr>
          <p:cNvPr id="420" name="Google Shape;420;p51"/>
          <p:cNvSpPr txBox="1">
            <a:spLocks noGrp="1"/>
          </p:cNvSpPr>
          <p:nvPr>
            <p:ph type="body" idx="1"/>
          </p:nvPr>
        </p:nvSpPr>
        <p:spPr>
          <a:xfrm>
            <a:off x="457200" y="1069175"/>
            <a:ext cx="4188000" cy="362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 b="1"/>
              <a:t>Business</a:t>
            </a:r>
            <a:endParaRPr sz="900" b="1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/>
              <a:t>Jeffrey Chu, Ownership Experience Advocate, </a:t>
            </a:r>
            <a:r>
              <a:rPr lang="en" sz="800" b="1"/>
              <a:t>Tesla Motors</a:t>
            </a:r>
            <a:endParaRPr sz="800" b="1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/>
              <a:t>Cindy Nakasuji</a:t>
            </a:r>
            <a:r>
              <a:rPr lang="en" sz="800" baseline="30000"/>
              <a:t>, </a:t>
            </a:r>
            <a:r>
              <a:rPr lang="en" sz="800"/>
              <a:t>Order Management Specialist, </a:t>
            </a:r>
            <a:r>
              <a:rPr lang="en" sz="800" b="1"/>
              <a:t>Google</a:t>
            </a:r>
            <a:endParaRPr sz="800" b="1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/>
              <a:t>Mercedes Sperling, Immigration &amp; Relocation Specialist, </a:t>
            </a:r>
            <a:r>
              <a:rPr lang="en" sz="800" b="1"/>
              <a:t>Twitter</a:t>
            </a:r>
            <a:endParaRPr sz="800" b="1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/>
              <a:t>Branden Thompson, Senior Web Developer/Architect, </a:t>
            </a:r>
            <a:r>
              <a:rPr lang="en" sz="800" b="1"/>
              <a:t>LinkedIn</a:t>
            </a:r>
            <a:endParaRPr sz="800" b="1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/>
              <a:t>Doug Lavanchy, Director, Global Sales Operations, </a:t>
            </a:r>
            <a:r>
              <a:rPr lang="en" sz="800" b="1"/>
              <a:t>Cisco System</a:t>
            </a:r>
            <a:endParaRPr sz="800" b="1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/>
              <a:t>Sissie Chang, Senior Events Manager, </a:t>
            </a:r>
            <a:r>
              <a:rPr lang="en" sz="800" b="1"/>
              <a:t>Capcom</a:t>
            </a:r>
            <a:endParaRPr sz="800" b="1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/>
              <a:t>Percy Humphrey, Senior Financial Analyst, </a:t>
            </a:r>
            <a:r>
              <a:rPr lang="en" sz="800" b="1"/>
              <a:t>Intel</a:t>
            </a:r>
            <a:endParaRPr sz="800" b="1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800"/>
              <a:t>Matt Cohen, Founder, “</a:t>
            </a:r>
            <a:r>
              <a:rPr lang="en" sz="800" b="1"/>
              <a:t>Off the Grid</a:t>
            </a:r>
            <a:r>
              <a:rPr lang="en" sz="800"/>
              <a:t>” </a:t>
            </a:r>
            <a:endParaRPr sz="800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800"/>
              <a:t>Jerry Jaksich, Owner/Chef, </a:t>
            </a:r>
            <a:r>
              <a:rPr lang="en" sz="800" b="1"/>
              <a:t>Ramen Shop</a:t>
            </a:r>
            <a:endParaRPr sz="800" b="1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/>
              <a:t>Michael Shu, National Account Executive, </a:t>
            </a:r>
            <a:r>
              <a:rPr lang="en" sz="800" b="1"/>
              <a:t>Yelp</a:t>
            </a:r>
            <a:endParaRPr sz="800" b="1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/>
              <a:t>Laura Hayes, Senior Elite Account Executive, </a:t>
            </a:r>
            <a:r>
              <a:rPr lang="en" sz="800" b="1"/>
              <a:t>Yelp</a:t>
            </a:r>
            <a:endParaRPr sz="800" b="1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800"/>
              <a:t>Simon Bromwell, Managing Director, </a:t>
            </a:r>
            <a:r>
              <a:rPr lang="en" sz="800" b="1"/>
              <a:t>Robert Walters Recruiting</a:t>
            </a:r>
            <a:endParaRPr sz="800" b="1"/>
          </a:p>
          <a:p>
            <a:pPr marL="0" lvl="0" indent="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 b="1"/>
              <a:t>Design / Arts</a:t>
            </a:r>
            <a:endParaRPr sz="900" b="1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/>
              <a:t>Khalil Birdsong, Comic Artist, </a:t>
            </a:r>
            <a:r>
              <a:rPr lang="en" sz="800" b="1"/>
              <a:t>Fried Chicken and Sushi</a:t>
            </a:r>
            <a:endParaRPr sz="800" b="1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/>
              <a:t>Aaron Woolfolk, Film Director, </a:t>
            </a:r>
            <a:r>
              <a:rPr lang="en" sz="800" b="1"/>
              <a:t>The Harimaya Bridge</a:t>
            </a:r>
            <a:endParaRPr sz="800" b="1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/>
              <a:t>Timothy Morey, Assistant Vice President, Innovation Strategy Group, </a:t>
            </a:r>
            <a:r>
              <a:rPr lang="en" sz="800" b="1"/>
              <a:t>frog design</a:t>
            </a:r>
            <a:endParaRPr sz="800" b="1"/>
          </a:p>
          <a:p>
            <a:pPr marL="0" lvl="0" indent="0" rtl="0">
              <a:spcBef>
                <a:spcPts val="1000"/>
              </a:spcBef>
              <a:spcAft>
                <a:spcPts val="0"/>
              </a:spcAft>
              <a:buNone/>
            </a:pPr>
            <a:endParaRPr sz="800" b="1"/>
          </a:p>
          <a:p>
            <a:pPr marL="0" lvl="0" indent="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800" b="1"/>
          </a:p>
          <a:p>
            <a:pPr marL="0" lvl="0" indent="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800" b="1"/>
          </a:p>
        </p:txBody>
      </p:sp>
      <p:sp>
        <p:nvSpPr>
          <p:cNvPr id="421" name="Google Shape;421;p51"/>
          <p:cNvSpPr txBox="1">
            <a:spLocks noGrp="1"/>
          </p:cNvSpPr>
          <p:nvPr>
            <p:ph type="body" idx="2"/>
          </p:nvPr>
        </p:nvSpPr>
        <p:spPr>
          <a:xfrm>
            <a:off x="4645200" y="1069175"/>
            <a:ext cx="4278000" cy="362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 b="1"/>
              <a:t>International Business</a:t>
            </a:r>
            <a:endParaRPr sz="900" b="1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/>
              <a:t>Jennifer Hale Ockner, President, </a:t>
            </a:r>
            <a:r>
              <a:rPr lang="en" sz="800" b="1"/>
              <a:t>Japan Tours and Travel</a:t>
            </a:r>
            <a:endParaRPr sz="800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/>
              <a:t>Tim Wagner, Vice President of Brand &amp; Business Strategy, </a:t>
            </a:r>
            <a:r>
              <a:rPr lang="en" sz="800" b="1"/>
              <a:t>btrax</a:t>
            </a:r>
            <a:endParaRPr sz="800" b="1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/>
              <a:t>Alan Mockridge, President, </a:t>
            </a:r>
            <a:r>
              <a:rPr lang="en" sz="800" b="1"/>
              <a:t>Intralink</a:t>
            </a:r>
            <a:endParaRPr sz="800" b="1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/>
              <a:t>Miho Aoki, Principal, </a:t>
            </a:r>
            <a:r>
              <a:rPr lang="en" sz="800" b="1"/>
              <a:t>International Tax Services, PricewaterhouseCoopers</a:t>
            </a:r>
            <a:endParaRPr sz="800" b="1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/>
              <a:t>Douglas Shelton, Account Manager, </a:t>
            </a:r>
            <a:r>
              <a:rPr lang="en" sz="800" b="1"/>
              <a:t>British Airways</a:t>
            </a:r>
            <a:endParaRPr sz="800" b="1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/>
              <a:t>Greg Alger, Director of Linguistics, </a:t>
            </a:r>
            <a:r>
              <a:rPr lang="en" sz="800" b="1"/>
              <a:t>Lexicon Branding</a:t>
            </a:r>
            <a:endParaRPr sz="800" b="1"/>
          </a:p>
          <a:p>
            <a:pPr marL="0" lvl="0" indent="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 b="1"/>
              <a:t>Non-Profit</a:t>
            </a:r>
            <a:endParaRPr sz="900" b="1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/>
              <a:t>Linda Valente, Philanthropy and Public Affairs, </a:t>
            </a:r>
            <a:r>
              <a:rPr lang="en" sz="800" b="1"/>
              <a:t>San Francisco AIDS Foundation</a:t>
            </a:r>
            <a:endParaRPr sz="800" b="1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/>
              <a:t>Andrew Hattori, Civic Engagement Manager, </a:t>
            </a:r>
            <a:r>
              <a:rPr lang="en" sz="800" b="1"/>
              <a:t>Public Policy Institute</a:t>
            </a:r>
            <a:br>
              <a:rPr lang="en" sz="800" b="1"/>
            </a:br>
            <a:r>
              <a:rPr lang="en" sz="800" b="1"/>
              <a:t>of California</a:t>
            </a:r>
            <a:endParaRPr sz="800" b="1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/>
              <a:t>Tina Lee, Director, Strategic Partnerships, </a:t>
            </a:r>
            <a:r>
              <a:rPr lang="en" sz="800" b="1"/>
              <a:t>NetHope</a:t>
            </a:r>
            <a:endParaRPr sz="800" b="1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/>
              <a:t>Amie Latterman, Development Director, </a:t>
            </a:r>
            <a:r>
              <a:rPr lang="en" sz="800" b="1"/>
              <a:t>SPUR</a:t>
            </a:r>
            <a:endParaRPr sz="800" b="1"/>
          </a:p>
          <a:p>
            <a:pPr marL="0" lvl="0" indent="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/>
              <a:t>Canon Purdy,</a:t>
            </a:r>
            <a:r>
              <a:rPr lang="en" sz="800" b="1"/>
              <a:t> Save Miyagi</a:t>
            </a:r>
            <a:endParaRPr sz="900" b="1"/>
          </a:p>
          <a:p>
            <a:pPr marL="0" lvl="0" indent="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 b="1"/>
              <a:t>Healthcare</a:t>
            </a:r>
            <a:endParaRPr sz="900" b="1"/>
          </a:p>
          <a:p>
            <a:pPr marL="0" lvl="0" indent="0">
              <a:spcBef>
                <a:spcPts val="6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/>
              <a:t>Kirk Akahoshi, </a:t>
            </a:r>
            <a:r>
              <a:rPr lang="en" sz="800" b="1"/>
              <a:t>Marriage &amp; Family Therapist</a:t>
            </a:r>
            <a:endParaRPr sz="800" b="1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Agenda</a:t>
            </a:r>
            <a:endParaRPr/>
          </a:p>
        </p:txBody>
      </p:sp>
      <p:sp>
        <p:nvSpPr>
          <p:cNvPr id="123" name="Google Shape;123;p1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Presentation</a:t>
            </a:r>
            <a:endParaRPr dirty="0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/>
              <a:t>Turn-and-Talk</a:t>
            </a:r>
            <a:endParaRPr dirty="0"/>
          </a:p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Q&amp;A</a:t>
            </a:r>
            <a:endParaRPr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5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highlight>
                  <a:srgbClr val="FFFF00"/>
                </a:highlight>
              </a:rPr>
              <a:t>Meet cool people</a:t>
            </a:r>
            <a:endParaRPr dirty="0">
              <a:highlight>
                <a:srgbClr val="FFFF00"/>
              </a:highlight>
            </a:endParaRPr>
          </a:p>
        </p:txBody>
      </p:sp>
      <p:sp>
        <p:nvSpPr>
          <p:cNvPr id="427" name="Google Shape;427;p52"/>
          <p:cNvSpPr txBox="1">
            <a:spLocks noGrp="1"/>
          </p:cNvSpPr>
          <p:nvPr>
            <p:ph type="body" idx="1"/>
          </p:nvPr>
        </p:nvSpPr>
        <p:spPr>
          <a:xfrm>
            <a:off x="457200" y="1526380"/>
            <a:ext cx="4041600" cy="362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/>
              <a:t>Matthew Fuller, Special Assistant to U.S. Ambassador to Japan, </a:t>
            </a:r>
            <a:br>
              <a:rPr lang="en" sz="1000"/>
            </a:br>
            <a:r>
              <a:rPr lang="en" sz="1000" b="1"/>
              <a:t>U.S. Department of State</a:t>
            </a:r>
            <a:endParaRPr sz="1000" b="1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000"/>
              <a:t>Paige Cottingham-Streater, Executive Director, </a:t>
            </a:r>
            <a:r>
              <a:rPr lang="en" sz="1000" b="1"/>
              <a:t>U.S.-Japan Conference on Cultural and Educational Interchange Secretariat (CULCON), Japan-US Friendship Commission,</a:t>
            </a:r>
            <a:r>
              <a:rPr lang="en" sz="1000"/>
              <a:t> and </a:t>
            </a:r>
            <a:r>
              <a:rPr lang="en" sz="1000" b="1"/>
              <a:t>U.S.-Japan Bridging Foundation</a:t>
            </a:r>
            <a:endParaRPr sz="1000" b="1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000"/>
              <a:t>Laurel Lukaszewski, Project Director, </a:t>
            </a:r>
            <a:r>
              <a:rPr lang="en" sz="1000" b="1"/>
              <a:t>Strengthening the JETAA Network and Connecting Next Generation Leaders Initiative</a:t>
            </a:r>
            <a:r>
              <a:rPr lang="en" sz="1000"/>
              <a:t>, U.S.-Japan Bridging Foundation</a:t>
            </a:r>
            <a:endParaRPr sz="1000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/>
              <a:t>James Gannon, Executive Director, </a:t>
            </a:r>
            <a:r>
              <a:rPr lang="en" sz="1000" b="1"/>
              <a:t>Japan Center for International Exchange (JCIE/USA)</a:t>
            </a:r>
            <a:endParaRPr sz="1000" b="1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000"/>
              <a:t>Celine Castex, Program Coordinator, </a:t>
            </a:r>
            <a:r>
              <a:rPr lang="en" sz="1000" b="1"/>
              <a:t>CLAIR, Tokyo</a:t>
            </a:r>
            <a:endParaRPr sz="1000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000"/>
              <a:t>Kenneth Pinyopusarerk, </a:t>
            </a:r>
            <a:r>
              <a:rPr lang="en" sz="1000" b="1"/>
              <a:t>Square Enix</a:t>
            </a:r>
            <a:r>
              <a:rPr lang="en" sz="1000"/>
              <a:t>, Tokyo</a:t>
            </a:r>
            <a:endParaRPr sz="1000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/>
              <a:t>Anthony Bianchi, Inuyama City Council Member, </a:t>
            </a:r>
            <a:r>
              <a:rPr lang="en" sz="1000" b="1"/>
              <a:t>City of Inuyama, Japan</a:t>
            </a:r>
            <a:endParaRPr sz="1000" b="1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/>
              <a:t>Matthew Cook, Senior Staff, </a:t>
            </a:r>
            <a:r>
              <a:rPr lang="en" sz="1000" b="1"/>
              <a:t>Osaka Prefectural Board of Education</a:t>
            </a:r>
            <a:endParaRPr sz="1000" b="1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900" b="1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sz="900" b="1"/>
          </a:p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endParaRPr sz="900"/>
          </a:p>
        </p:txBody>
      </p:sp>
      <p:sp>
        <p:nvSpPr>
          <p:cNvPr id="428" name="Google Shape;428;p52"/>
          <p:cNvSpPr txBox="1">
            <a:spLocks noGrp="1"/>
          </p:cNvSpPr>
          <p:nvPr>
            <p:ph type="body" idx="2"/>
          </p:nvPr>
        </p:nvSpPr>
        <p:spPr>
          <a:xfrm>
            <a:off x="4645148" y="1526380"/>
            <a:ext cx="4041600" cy="362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b="1" dirty="0"/>
              <a:t>Authors</a:t>
            </a:r>
            <a:r>
              <a:rPr lang="en" sz="1000" dirty="0"/>
              <a:t>: Roland </a:t>
            </a:r>
            <a:r>
              <a:rPr lang="en" sz="1000" dirty="0" err="1"/>
              <a:t>Kelts</a:t>
            </a:r>
            <a:r>
              <a:rPr lang="en" sz="1000" dirty="0"/>
              <a:t>, Bruce </a:t>
            </a:r>
            <a:r>
              <a:rPr lang="en" sz="1000" dirty="0" err="1"/>
              <a:t>Feiler</a:t>
            </a:r>
            <a:r>
              <a:rPr lang="en" sz="1000" dirty="0"/>
              <a:t>, David </a:t>
            </a:r>
            <a:r>
              <a:rPr lang="en" sz="1000" dirty="0" err="1"/>
              <a:t>Namisato</a:t>
            </a:r>
            <a:r>
              <a:rPr lang="en" sz="1000" dirty="0"/>
              <a:t>, James Foley, Rob Weston, Nicholas </a:t>
            </a:r>
            <a:r>
              <a:rPr lang="en" sz="1000" dirty="0" err="1"/>
              <a:t>Klar</a:t>
            </a:r>
            <a:r>
              <a:rPr lang="en" sz="1000" dirty="0"/>
              <a:t>, Percival Constantine, </a:t>
            </a:r>
            <a:r>
              <a:rPr lang="en" sz="1000" dirty="0" err="1"/>
              <a:t>Eryk</a:t>
            </a:r>
            <a:r>
              <a:rPr lang="en" sz="1000" dirty="0"/>
              <a:t> </a:t>
            </a:r>
            <a:r>
              <a:rPr lang="en" sz="1000" dirty="0" err="1"/>
              <a:t>Salvaggio</a:t>
            </a:r>
            <a:r>
              <a:rPr lang="en" sz="1000" dirty="0"/>
              <a:t>, Benjamin Martin, Ari Kaplan, Ashley Thompson, Joshua Powell, Sam Baldwin, David Nakamura </a:t>
            </a:r>
            <a:endParaRPr sz="1000" dirty="0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dirty="0"/>
              <a:t>Maynard Plant, Musician, </a:t>
            </a:r>
            <a:r>
              <a:rPr lang="en" sz="1000" b="1" dirty="0"/>
              <a:t>Monkey </a:t>
            </a:r>
            <a:r>
              <a:rPr lang="en" sz="1000" b="1" dirty="0" err="1"/>
              <a:t>Majik</a:t>
            </a:r>
            <a:endParaRPr sz="1000" dirty="0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dirty="0"/>
              <a:t>Wesley Julian, Film Director, “</a:t>
            </a:r>
            <a:r>
              <a:rPr lang="en" sz="1000" b="1" dirty="0"/>
              <a:t>Tohoku </a:t>
            </a:r>
            <a:r>
              <a:rPr lang="en" sz="1000" b="1" dirty="0" err="1"/>
              <a:t>Tomo</a:t>
            </a:r>
            <a:r>
              <a:rPr lang="en" sz="1000" dirty="0"/>
              <a:t>”</a:t>
            </a:r>
            <a:endParaRPr sz="1000" dirty="0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dirty="0"/>
              <a:t>Nick Hartling, “</a:t>
            </a:r>
            <a:r>
              <a:rPr lang="en" sz="1000" b="1" dirty="0"/>
              <a:t>Let’s Talk Japan</a:t>
            </a:r>
            <a:r>
              <a:rPr lang="en" sz="1000" dirty="0"/>
              <a:t>” podcast</a:t>
            </a:r>
            <a:endParaRPr sz="1000" dirty="0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dirty="0"/>
              <a:t>Mark </a:t>
            </a:r>
            <a:r>
              <a:rPr lang="en" sz="1000" dirty="0" err="1"/>
              <a:t>Flanigan</a:t>
            </a:r>
            <a:r>
              <a:rPr lang="en" sz="1000" dirty="0"/>
              <a:t>, Program Director, </a:t>
            </a:r>
            <a:r>
              <a:rPr lang="en" sz="1000" b="1" dirty="0"/>
              <a:t>Japan International Christian University (ICU) Foundation</a:t>
            </a:r>
            <a:endParaRPr sz="1000" b="1" dirty="0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000" dirty="0"/>
              <a:t>Michael Green, Senior Vice President, Asia and Japan Chair, </a:t>
            </a:r>
            <a:r>
              <a:rPr lang="en" sz="1000" b="1" dirty="0"/>
              <a:t>Center for Strategic &amp; International Studies</a:t>
            </a:r>
            <a:endParaRPr sz="1000" b="1" dirty="0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dirty="0"/>
              <a:t>Michael </a:t>
            </a:r>
            <a:r>
              <a:rPr lang="en" sz="1000" dirty="0" err="1"/>
              <a:t>Auslin</a:t>
            </a:r>
            <a:r>
              <a:rPr lang="en" sz="1000" dirty="0"/>
              <a:t>, Director of Japan Studies, </a:t>
            </a:r>
            <a:r>
              <a:rPr lang="en" sz="1000" b="1" dirty="0"/>
              <a:t>American Enterprise Institute</a:t>
            </a:r>
            <a:endParaRPr sz="1000" b="1" dirty="0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dirty="0"/>
              <a:t>David Boling, Deputy Executive Director, </a:t>
            </a:r>
            <a:r>
              <a:rPr lang="en" sz="1000" b="1" dirty="0"/>
              <a:t>The Maureen and Mike Mansfield Foundation</a:t>
            </a:r>
            <a:endParaRPr sz="1000" b="1" dirty="0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000" dirty="0"/>
              <a:t>Aaron L. Miller, Assistant Professor, </a:t>
            </a:r>
            <a:r>
              <a:rPr lang="en" sz="1000" b="1" dirty="0"/>
              <a:t>Kyoto University </a:t>
            </a:r>
            <a:endParaRPr sz="1000" b="1" dirty="0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900" dirty="0"/>
          </a:p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29" name="Google Shape;429;p52"/>
          <p:cNvSpPr txBox="1"/>
          <p:nvPr/>
        </p:nvSpPr>
        <p:spPr>
          <a:xfrm>
            <a:off x="457200" y="1042454"/>
            <a:ext cx="8314200" cy="6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Just a few of the Alumni Superstars Across the U.S. and Japan…</a:t>
            </a:r>
            <a:endParaRPr sz="1800" dirty="0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Start with your </a:t>
            </a:r>
            <a:r>
              <a:rPr lang="en" b="1" dirty="0">
                <a:solidFill>
                  <a:schemeClr val="accent5"/>
                </a:solidFill>
              </a:rPr>
              <a:t>Mission Statement</a:t>
            </a:r>
            <a:endParaRPr b="1" dirty="0">
              <a:solidFill>
                <a:schemeClr val="accent5"/>
              </a:solidFill>
            </a:endParaRPr>
          </a:p>
        </p:txBody>
      </p:sp>
      <p:sp>
        <p:nvSpPr>
          <p:cNvPr id="130" name="Google Shape;130;p11"/>
          <p:cNvSpPr txBox="1">
            <a:spLocks noGrp="1"/>
          </p:cNvSpPr>
          <p:nvPr>
            <p:ph type="body" idx="1"/>
          </p:nvPr>
        </p:nvSpPr>
        <p:spPr>
          <a:xfrm>
            <a:off x="457200" y="1200228"/>
            <a:ext cx="8229600" cy="362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spcBef>
                <a:spcPts val="1600"/>
              </a:spcBef>
              <a:spcAft>
                <a:spcPts val="1000"/>
              </a:spcAft>
            </a:pPr>
            <a:r>
              <a:rPr lang="en-US" dirty="0"/>
              <a:t>To assist returning JETs with acclimation to life and work in NYC</a:t>
            </a:r>
          </a:p>
          <a:p>
            <a:pPr marL="285750" indent="-285750">
              <a:spcBef>
                <a:spcPts val="1600"/>
              </a:spcBef>
              <a:spcAft>
                <a:spcPts val="1000"/>
              </a:spcAft>
            </a:pPr>
            <a:r>
              <a:rPr lang="en-US" dirty="0"/>
              <a:t>Foster education and understanding of Japanese culture</a:t>
            </a:r>
          </a:p>
          <a:p>
            <a:pPr marL="285750" indent="-285750">
              <a:spcBef>
                <a:spcPts val="1600"/>
              </a:spcBef>
              <a:spcAft>
                <a:spcPts val="1000"/>
              </a:spcAft>
            </a:pPr>
            <a:r>
              <a:rPr lang="en-US" dirty="0"/>
              <a:t>Strengthen the ties between the NY JET Alumni and </a:t>
            </a:r>
          </a:p>
          <a:p>
            <a:pPr marL="0" lvl="0" indent="0">
              <a:spcBef>
                <a:spcPts val="1600"/>
              </a:spcBef>
              <a:spcAft>
                <a:spcPts val="1000"/>
              </a:spcAft>
              <a:buNone/>
            </a:pPr>
            <a:r>
              <a:rPr lang="en-US" dirty="0"/>
              <a:t>      the Japanese </a:t>
            </a:r>
            <a:r>
              <a:rPr lang="en-US" dirty="0" err="1"/>
              <a:t>community.</a:t>
            </a:r>
            <a:r>
              <a:rPr lang="en-US" sz="1200" dirty="0" err="1"/>
              <a:t>The</a:t>
            </a:r>
            <a:r>
              <a:rPr lang="en-US" sz="1200" dirty="0"/>
              <a:t> mission of the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3"/>
          <p:cNvSpPr txBox="1">
            <a:spLocks noGrp="1"/>
          </p:cNvSpPr>
          <p:nvPr>
            <p:ph type="title"/>
          </p:nvPr>
        </p:nvSpPr>
        <p:spPr>
          <a:xfrm>
            <a:off x="457200" y="119769"/>
            <a:ext cx="8229600" cy="97392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The Good News</a:t>
            </a:r>
            <a:endParaRPr dirty="0"/>
          </a:p>
        </p:txBody>
      </p:sp>
      <p:sp>
        <p:nvSpPr>
          <p:cNvPr id="143" name="Google Shape;143;p13"/>
          <p:cNvSpPr txBox="1">
            <a:spLocks noGrp="1"/>
          </p:cNvSpPr>
          <p:nvPr>
            <p:ph type="body" idx="1"/>
          </p:nvPr>
        </p:nvSpPr>
        <p:spPr>
          <a:xfrm>
            <a:off x="457200" y="1093693"/>
            <a:ext cx="8229600" cy="37741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indent="-342900">
              <a:lnSpc>
                <a:spcPct val="115000"/>
              </a:lnSpc>
            </a:pPr>
            <a:r>
              <a:rPr lang="en" sz="2100" dirty="0"/>
              <a:t>We all hold an intimate connection with and meaningful experience in Japan</a:t>
            </a:r>
          </a:p>
          <a:p>
            <a:pPr marL="342900" indent="-342900">
              <a:lnSpc>
                <a:spcPct val="115000"/>
              </a:lnSpc>
            </a:pPr>
            <a:r>
              <a:rPr lang="en" sz="2100" dirty="0"/>
              <a:t>We made deep and lasting connections with our students, co-workers, neighbors, and fellow JETs</a:t>
            </a:r>
          </a:p>
          <a:p>
            <a:pPr marL="342900" indent="-342900">
              <a:lnSpc>
                <a:spcPct val="115000"/>
              </a:lnSpc>
            </a:pPr>
            <a:r>
              <a:rPr lang="en" sz="2100" dirty="0"/>
              <a:t>JET attracts many smart, adventurous, </a:t>
            </a:r>
            <a:r>
              <a:rPr lang="en" sz="2100" b="1" dirty="0"/>
              <a:t>passionate</a:t>
            </a:r>
            <a:r>
              <a:rPr lang="en" sz="2100" dirty="0"/>
              <a:t> people</a:t>
            </a:r>
          </a:p>
          <a:p>
            <a:pPr marL="342900" indent="-342900">
              <a:lnSpc>
                <a:spcPct val="115000"/>
              </a:lnSpc>
            </a:pPr>
            <a:r>
              <a:rPr lang="en" sz="2100" dirty="0"/>
              <a:t>So, we have a great “product” to “sell” to alumni:</a:t>
            </a:r>
            <a:endParaRPr sz="2100" dirty="0"/>
          </a:p>
          <a:p>
            <a:pPr marL="457200" lvl="1" indent="0" algn="ctr">
              <a:lnSpc>
                <a:spcPct val="115000"/>
              </a:lnSpc>
              <a:spcBef>
                <a:spcPts val="600"/>
              </a:spcBef>
              <a:spcAft>
                <a:spcPts val="400"/>
              </a:spcAft>
              <a:buNone/>
            </a:pPr>
            <a:r>
              <a:rPr lang="en" sz="2250" b="1" dirty="0">
                <a:solidFill>
                  <a:schemeClr val="accent5"/>
                </a:solidFill>
              </a:rPr>
              <a:t>JETAA helps you continue this meaningful </a:t>
            </a:r>
          </a:p>
          <a:p>
            <a:pPr marL="457200" lvl="1" indent="0" algn="ctr">
              <a:lnSpc>
                <a:spcPct val="115000"/>
              </a:lnSpc>
              <a:spcBef>
                <a:spcPts val="600"/>
              </a:spcBef>
              <a:spcAft>
                <a:spcPts val="400"/>
              </a:spcAft>
              <a:buNone/>
            </a:pPr>
            <a:r>
              <a:rPr lang="en" sz="2250" b="1" dirty="0">
                <a:solidFill>
                  <a:schemeClr val="accent5"/>
                </a:solidFill>
              </a:rPr>
              <a:t>experience in America – </a:t>
            </a:r>
            <a:r>
              <a:rPr lang="en" sz="2250" b="1" u="sng" dirty="0">
                <a:solidFill>
                  <a:schemeClr val="accent5"/>
                </a:solidFill>
              </a:rPr>
              <a:t>and to continue to build</a:t>
            </a:r>
            <a:r>
              <a:rPr lang="en" sz="2250" b="1" dirty="0">
                <a:solidFill>
                  <a:schemeClr val="accent5"/>
                </a:solidFill>
              </a:rPr>
              <a:t>!</a:t>
            </a:r>
            <a:endParaRPr b="1" dirty="0">
              <a:solidFill>
                <a:schemeClr val="accent5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Challenges</a:t>
            </a:r>
            <a:endParaRPr dirty="0"/>
          </a:p>
        </p:txBody>
      </p:sp>
      <p:sp>
        <p:nvSpPr>
          <p:cNvPr id="136" name="Google Shape;136;p12"/>
          <p:cNvSpPr txBox="1">
            <a:spLocks noGrp="1"/>
          </p:cNvSpPr>
          <p:nvPr>
            <p:ph type="body" idx="1"/>
          </p:nvPr>
        </p:nvSpPr>
        <p:spPr>
          <a:xfrm>
            <a:off x="457200" y="1200228"/>
            <a:ext cx="8229600" cy="362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accent5"/>
                </a:solidFill>
              </a:rPr>
              <a:t>What are the roadblocks to fulfilling our mission?</a:t>
            </a:r>
            <a:endParaRPr b="1" dirty="0">
              <a:solidFill>
                <a:schemeClr val="accent5"/>
              </a:solidFill>
            </a:endParaRPr>
          </a:p>
          <a:p>
            <a:pPr marL="457200" lvl="0" indent="-381000" rtl="0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sz="2200" dirty="0"/>
              <a:t>O</a:t>
            </a:r>
            <a:r>
              <a:rPr lang="en-US" sz="2200" dirty="0"/>
              <a:t>u</a:t>
            </a:r>
            <a:r>
              <a:rPr lang="en" sz="2200" dirty="0"/>
              <a:t>r Alumni Are Diverse</a:t>
            </a:r>
          </a:p>
          <a:p>
            <a:pPr lvl="1">
              <a:spcBef>
                <a:spcPts val="1000"/>
              </a:spcBef>
              <a:buChar char="●"/>
            </a:pPr>
            <a:r>
              <a:rPr lang="en" sz="1650" dirty="0"/>
              <a:t>Different ages</a:t>
            </a:r>
            <a:endParaRPr sz="1650" dirty="0"/>
          </a:p>
          <a:p>
            <a:pPr lvl="1">
              <a:buChar char="●"/>
            </a:pPr>
            <a:r>
              <a:rPr lang="en" sz="1650" dirty="0"/>
              <a:t>Different backgrounds</a:t>
            </a:r>
            <a:endParaRPr sz="1650" dirty="0"/>
          </a:p>
          <a:p>
            <a:pPr lvl="1">
              <a:buChar char="●"/>
            </a:pPr>
            <a:r>
              <a:rPr lang="en" sz="1650" dirty="0"/>
              <a:t>Different situations</a:t>
            </a:r>
            <a:endParaRPr sz="1650" dirty="0"/>
          </a:p>
          <a:p>
            <a:pPr lvl="1">
              <a:buChar char="●"/>
            </a:pPr>
            <a:r>
              <a:rPr lang="en" sz="1650" dirty="0"/>
              <a:t>Different needs</a:t>
            </a:r>
            <a:endParaRPr sz="1650" dirty="0"/>
          </a:p>
          <a:p>
            <a:pPr lvl="1">
              <a:buChar char="●"/>
            </a:pPr>
            <a:r>
              <a:rPr lang="en" sz="1650" dirty="0"/>
              <a:t>Different goals</a:t>
            </a:r>
          </a:p>
          <a:p>
            <a:pPr marL="533400" lvl="1" indent="0">
              <a:buNone/>
            </a:pPr>
            <a:endParaRPr lang="en" sz="600" dirty="0"/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 dirty="0"/>
              <a:t>Geographical Issues</a:t>
            </a:r>
          </a:p>
        </p:txBody>
      </p:sp>
      <p:sp>
        <p:nvSpPr>
          <p:cNvPr id="5" name="Google Shape;149;p14">
            <a:extLst>
              <a:ext uri="{FF2B5EF4-FFF2-40B4-BE49-F238E27FC236}">
                <a16:creationId xmlns:a16="http://schemas.microsoft.com/office/drawing/2014/main" xmlns="" id="{FE285005-E66A-394D-95F4-CB682C1714E3}"/>
              </a:ext>
            </a:extLst>
          </p:cNvPr>
          <p:cNvSpPr txBox="1">
            <a:spLocks/>
          </p:cNvSpPr>
          <p:nvPr/>
        </p:nvSpPr>
        <p:spPr>
          <a:xfrm>
            <a:off x="5002306" y="2199362"/>
            <a:ext cx="3003176" cy="2628766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457200" lvl="0" indent="-419100" algn="l" defTabSz="3429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Wingdings 3" charset="2"/>
              <a:buChar char="●"/>
              <a:defRPr sz="15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914400" lvl="1" indent="-381000" algn="l" defTabSz="3429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Wingdings 3" charset="2"/>
              <a:buChar char="○"/>
              <a:defRPr sz="135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371600" lvl="2" indent="-381000" algn="l" defTabSz="3429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Wingdings 3" charset="2"/>
              <a:buChar char="■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828800" lvl="3" indent="-342900" algn="l" defTabSz="3429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Wingdings 3" charset="2"/>
              <a:buChar char="●"/>
              <a:defRPr sz="105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286000" lvl="4" indent="-342900" algn="l" defTabSz="3429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Wingdings 3" charset="2"/>
              <a:buChar char="○"/>
              <a:defRPr sz="105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743200" lvl="5" indent="-342900" algn="l" defTabSz="3429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Wingdings 3" charset="2"/>
              <a:buChar char="■"/>
              <a:defRPr sz="105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3200400" lvl="6" indent="-342900" algn="l" defTabSz="3429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Wingdings 3" charset="2"/>
              <a:buChar char="●"/>
              <a:defRPr sz="105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657600" lvl="7" indent="-342900" algn="l" defTabSz="3429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Wingdings 3" charset="2"/>
              <a:buChar char="○"/>
              <a:defRPr sz="105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4114800" lvl="8" indent="-342900" algn="l" defTabSz="3429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Wingdings 3" charset="2"/>
              <a:buChar char="■"/>
              <a:defRPr sz="105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38100" indent="0">
              <a:buFont typeface="Wingdings 3" charset="2"/>
              <a:buNone/>
            </a:pPr>
            <a:r>
              <a:rPr lang="en-US"/>
              <a:t>Internal Challenges</a:t>
            </a:r>
          </a:p>
          <a:p>
            <a:r>
              <a:rPr lang="en-US"/>
              <a:t>All-volunteer</a:t>
            </a:r>
          </a:p>
          <a:p>
            <a:pPr>
              <a:spcBef>
                <a:spcPts val="1000"/>
              </a:spcBef>
            </a:pPr>
            <a:r>
              <a:rPr lang="en-US"/>
              <a:t>Limited resources</a:t>
            </a:r>
          </a:p>
          <a:p>
            <a:pPr>
              <a:spcBef>
                <a:spcPts val="1000"/>
              </a:spcBef>
            </a:pPr>
            <a:r>
              <a:rPr lang="en-US"/>
              <a:t>Frequent turnover</a:t>
            </a:r>
          </a:p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en-US"/>
              <a:t>Few of us are experts in membership management!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Response</a:t>
            </a:r>
            <a:endParaRPr dirty="0"/>
          </a:p>
        </p:txBody>
      </p:sp>
      <p:sp>
        <p:nvSpPr>
          <p:cNvPr id="156" name="Google Shape;156;p1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/>
            <a:r>
              <a:rPr lang="en" dirty="0"/>
              <a:t>Communication</a:t>
            </a:r>
          </a:p>
          <a:p>
            <a:pPr marL="285750" indent="-285750"/>
            <a:r>
              <a:rPr lang="en-US" sz="1600" dirty="0"/>
              <a:t>Balance between time, talent, treasure</a:t>
            </a:r>
          </a:p>
          <a:p>
            <a:pPr marL="285750" indent="-285750"/>
            <a:r>
              <a:rPr lang="en" dirty="0"/>
              <a:t>A membership management </a:t>
            </a:r>
            <a:r>
              <a:rPr lang="en" b="1" dirty="0"/>
              <a:t>system</a:t>
            </a:r>
            <a:r>
              <a:rPr lang="en" dirty="0"/>
              <a:t> that is:</a:t>
            </a:r>
            <a:endParaRPr dirty="0"/>
          </a:p>
          <a:p>
            <a:pPr lvl="1" indent="-419100">
              <a:spcBef>
                <a:spcPts val="1000"/>
              </a:spcBef>
              <a:buSzPts val="3000"/>
              <a:buChar char="●"/>
            </a:pPr>
            <a:r>
              <a:rPr lang="en" dirty="0"/>
              <a:t>Practical - easy to implement</a:t>
            </a:r>
            <a:endParaRPr dirty="0"/>
          </a:p>
          <a:p>
            <a:pPr lvl="1" indent="-419100">
              <a:spcBef>
                <a:spcPts val="1000"/>
              </a:spcBef>
              <a:buSzPts val="3000"/>
              <a:buChar char="●"/>
            </a:pPr>
            <a:r>
              <a:rPr lang="en" dirty="0"/>
              <a:t>Incremental - can be built over time</a:t>
            </a:r>
            <a:endParaRPr dirty="0"/>
          </a:p>
          <a:p>
            <a:pPr lvl="1" indent="-419100">
              <a:spcBef>
                <a:spcPts val="1000"/>
              </a:spcBef>
              <a:buSzPts val="3000"/>
              <a:buChar char="●"/>
            </a:pPr>
            <a:r>
              <a:rPr lang="en" dirty="0"/>
              <a:t>Scalable - can be adjusted to fit each chapter</a:t>
            </a:r>
            <a:endParaRPr dirty="0"/>
          </a:p>
          <a:p>
            <a:pPr lvl="1" indent="-419100">
              <a:spcBef>
                <a:spcPts val="1000"/>
              </a:spcBef>
              <a:spcAft>
                <a:spcPts val="1000"/>
              </a:spcAft>
              <a:buSzPts val="3000"/>
              <a:buChar char="●"/>
            </a:pPr>
            <a:r>
              <a:rPr lang="en" dirty="0"/>
              <a:t>Proven! - successful for NPOs &amp; businesses</a:t>
            </a:r>
          </a:p>
          <a:p>
            <a:pPr lvl="1" indent="-419100">
              <a:spcBef>
                <a:spcPts val="1000"/>
              </a:spcBef>
              <a:spcAft>
                <a:spcPts val="1000"/>
              </a:spcAft>
              <a:buSzPts val="3000"/>
              <a:buChar char="●"/>
            </a:pPr>
            <a:r>
              <a:rPr lang="en" dirty="0"/>
              <a:t>AKA….</a:t>
            </a:r>
          </a:p>
          <a:p>
            <a:pPr marL="495300" lvl="1" indent="0">
              <a:spcBef>
                <a:spcPts val="1000"/>
              </a:spcBef>
              <a:spcAft>
                <a:spcPts val="1000"/>
              </a:spcAft>
              <a:buSzPts val="3000"/>
              <a:buNone/>
            </a:pPr>
            <a:r>
              <a:rPr lang="en" sz="2250" b="1" dirty="0">
                <a:solidFill>
                  <a:schemeClr val="accent5"/>
                </a:solidFill>
              </a:rPr>
              <a:t>		The MEMBERSHIP PIPELINE </a:t>
            </a:r>
          </a:p>
        </p:txBody>
      </p:sp>
      <p:sp>
        <p:nvSpPr>
          <p:cNvPr id="4" name="Google Shape;169;p17">
            <a:extLst>
              <a:ext uri="{FF2B5EF4-FFF2-40B4-BE49-F238E27FC236}">
                <a16:creationId xmlns:a16="http://schemas.microsoft.com/office/drawing/2014/main" xmlns="" id="{CBF2B35C-DAF2-EB46-85E2-7453F4988893}"/>
              </a:ext>
            </a:extLst>
          </p:cNvPr>
          <p:cNvSpPr txBox="1">
            <a:spLocks/>
          </p:cNvSpPr>
          <p:nvPr/>
        </p:nvSpPr>
        <p:spPr>
          <a:xfrm>
            <a:off x="5533516" y="1167079"/>
            <a:ext cx="3259610" cy="3085944"/>
          </a:xfrm>
          <a:prstGeom prst="rect">
            <a:avLst/>
          </a:prstGeom>
          <a:ln w="41275">
            <a:solidFill>
              <a:schemeClr val="accent1">
                <a:alpha val="26000"/>
              </a:schemeClr>
            </a:solidFill>
          </a:ln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457200" lvl="0" indent="-419100" algn="l" defTabSz="3429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Wingdings 3" charset="2"/>
              <a:buChar char="●"/>
              <a:defRPr sz="15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914400" lvl="1" indent="-381000" algn="l" defTabSz="3429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Wingdings 3" charset="2"/>
              <a:buChar char="○"/>
              <a:defRPr sz="135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371600" lvl="2" indent="-381000" algn="l" defTabSz="3429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Wingdings 3" charset="2"/>
              <a:buChar char="■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828800" lvl="3" indent="-342900" algn="l" defTabSz="3429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Wingdings 3" charset="2"/>
              <a:buChar char="●"/>
              <a:defRPr sz="105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286000" lvl="4" indent="-342900" algn="l" defTabSz="3429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Wingdings 3" charset="2"/>
              <a:buChar char="○"/>
              <a:defRPr sz="105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743200" lvl="5" indent="-342900" algn="l" defTabSz="3429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Wingdings 3" charset="2"/>
              <a:buChar char="■"/>
              <a:defRPr sz="105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3200400" lvl="6" indent="-342900" algn="l" defTabSz="3429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Wingdings 3" charset="2"/>
              <a:buChar char="●"/>
              <a:defRPr sz="105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657600" lvl="7" indent="-342900" algn="l" defTabSz="3429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Wingdings 3" charset="2"/>
              <a:buChar char="○"/>
              <a:defRPr sz="105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4114800" lvl="8" indent="-342900" algn="l" defTabSz="3429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Wingdings 3" charset="2"/>
              <a:buChar char="■"/>
              <a:defRPr sz="105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76200" indent="0">
              <a:buSzPts val="2400"/>
              <a:buFont typeface="Wingdings 3" charset="2"/>
              <a:buNone/>
            </a:pPr>
            <a:r>
              <a:rPr lang="en-US" sz="1200" b="1" dirty="0"/>
              <a:t>Keep in Mind</a:t>
            </a:r>
          </a:p>
          <a:p>
            <a:pPr marL="76200" indent="0">
              <a:buSzPts val="2400"/>
              <a:buFont typeface="Wingdings 3" charset="2"/>
              <a:buNone/>
            </a:pPr>
            <a:endParaRPr lang="en-US" sz="500" b="1" dirty="0"/>
          </a:p>
          <a:p>
            <a:pPr indent="-381000">
              <a:buSzPts val="2400"/>
            </a:pPr>
            <a:r>
              <a:rPr lang="en-US" sz="1200" dirty="0"/>
              <a:t>Our best feature is that we are casual, grassroots, and person-to-person</a:t>
            </a:r>
          </a:p>
          <a:p>
            <a:pPr indent="-381000">
              <a:spcBef>
                <a:spcPts val="1000"/>
              </a:spcBef>
              <a:buSzPts val="2400"/>
            </a:pPr>
            <a:r>
              <a:rPr lang="en-US" sz="1200" dirty="0"/>
              <a:t>Keep the human connection in mind</a:t>
            </a:r>
          </a:p>
          <a:p>
            <a:pPr indent="-381000">
              <a:spcBef>
                <a:spcPts val="1000"/>
              </a:spcBef>
              <a:spcAft>
                <a:spcPts val="1000"/>
              </a:spcAft>
              <a:buSzPts val="2400"/>
            </a:pPr>
            <a:r>
              <a:rPr lang="en-US" sz="1200" dirty="0"/>
              <a:t>Don’t lose sight of why we love JETAA: friendship and fellowship</a:t>
            </a:r>
          </a:p>
          <a:p>
            <a:pPr indent="-381000">
              <a:spcBef>
                <a:spcPts val="1000"/>
              </a:spcBef>
              <a:spcAft>
                <a:spcPts val="1000"/>
              </a:spcAft>
              <a:buSzPts val="2400"/>
            </a:pPr>
            <a:r>
              <a:rPr lang="en-US" sz="1200" dirty="0"/>
              <a:t>Help people grow with JETAA; it is OK if your connection and relationship changes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pipeline</a:t>
            </a:r>
            <a:endParaRPr/>
          </a:p>
        </p:txBody>
      </p:sp>
      <p:pic>
        <p:nvPicPr>
          <p:cNvPr id="176" name="Google Shape;17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96650" y="1275700"/>
            <a:ext cx="5478975" cy="3704950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18"/>
          <p:cNvSpPr/>
          <p:nvPr/>
        </p:nvSpPr>
        <p:spPr>
          <a:xfrm>
            <a:off x="2646588" y="2863525"/>
            <a:ext cx="3179100" cy="4344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ck Salt"/>
                <a:ea typeface="Rock Salt"/>
                <a:cs typeface="Rock Salt"/>
                <a:sym typeface="Rock Salt"/>
              </a:rPr>
              <a:t>Membership Pipeline</a:t>
            </a:r>
            <a:endParaRPr sz="1800">
              <a:latin typeface="Rock Salt"/>
              <a:ea typeface="Rock Salt"/>
              <a:cs typeface="Rock Salt"/>
              <a:sym typeface="Rock Salt"/>
            </a:endParaRPr>
          </a:p>
        </p:txBody>
      </p:sp>
      <p:sp>
        <p:nvSpPr>
          <p:cNvPr id="178" name="Google Shape;178;p18"/>
          <p:cNvSpPr/>
          <p:nvPr/>
        </p:nvSpPr>
        <p:spPr>
          <a:xfrm>
            <a:off x="1859250" y="3821850"/>
            <a:ext cx="1520100" cy="6990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Rock Salt"/>
                <a:ea typeface="Rock Salt"/>
                <a:cs typeface="Rock Salt"/>
                <a:sym typeface="Rock Salt"/>
              </a:rPr>
              <a:t>Alumni</a:t>
            </a:r>
            <a:endParaRPr sz="2400">
              <a:latin typeface="Rock Salt"/>
              <a:ea typeface="Rock Salt"/>
              <a:cs typeface="Rock Salt"/>
              <a:sym typeface="Rock Salt"/>
            </a:endParaRPr>
          </a:p>
        </p:txBody>
      </p:sp>
      <p:sp>
        <p:nvSpPr>
          <p:cNvPr id="179" name="Google Shape;179;p18"/>
          <p:cNvSpPr/>
          <p:nvPr/>
        </p:nvSpPr>
        <p:spPr>
          <a:xfrm>
            <a:off x="5577775" y="4247800"/>
            <a:ext cx="1133100" cy="5565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ck Salt"/>
                <a:ea typeface="Rock Salt"/>
                <a:cs typeface="Rock Salt"/>
                <a:sym typeface="Rock Salt"/>
              </a:rPr>
              <a:t>“Captured” Alumni</a:t>
            </a:r>
            <a:endParaRPr sz="1000">
              <a:latin typeface="Rock Salt"/>
              <a:ea typeface="Rock Salt"/>
              <a:cs typeface="Rock Salt"/>
              <a:sym typeface="Rock Salt"/>
            </a:endParaRPr>
          </a:p>
        </p:txBody>
      </p:sp>
      <p:sp>
        <p:nvSpPr>
          <p:cNvPr id="7" name="Google Shape;156;p15">
            <a:extLst>
              <a:ext uri="{FF2B5EF4-FFF2-40B4-BE49-F238E27FC236}">
                <a16:creationId xmlns:a16="http://schemas.microsoft.com/office/drawing/2014/main" xmlns="" id="{18FAB67A-47F2-6942-B4DD-7B6BD9491F91}"/>
              </a:ext>
            </a:extLst>
          </p:cNvPr>
          <p:cNvSpPr txBox="1">
            <a:spLocks/>
          </p:cNvSpPr>
          <p:nvPr/>
        </p:nvSpPr>
        <p:spPr>
          <a:xfrm>
            <a:off x="7261412" y="4637352"/>
            <a:ext cx="1810870" cy="3432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1000" dirty="0">
                <a:solidFill>
                  <a:schemeClr val="accent5"/>
                </a:solidFill>
              </a:rPr>
              <a:t>* Adapted from JETAANC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96650" y="1217400"/>
            <a:ext cx="5622599" cy="3824325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Leaky pipeline</a:t>
            </a:r>
            <a:endParaRPr/>
          </a:p>
        </p:txBody>
      </p:sp>
      <p:sp>
        <p:nvSpPr>
          <p:cNvPr id="186" name="Google Shape;186;p19"/>
          <p:cNvSpPr/>
          <p:nvPr/>
        </p:nvSpPr>
        <p:spPr>
          <a:xfrm>
            <a:off x="2951400" y="2787325"/>
            <a:ext cx="3179100" cy="4359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ck Salt"/>
                <a:ea typeface="Rock Salt"/>
                <a:cs typeface="Rock Salt"/>
                <a:sym typeface="Rock Salt"/>
              </a:rPr>
              <a:t>Membership Pipeline</a:t>
            </a:r>
            <a:endParaRPr sz="1800">
              <a:latin typeface="Rock Salt"/>
              <a:ea typeface="Rock Salt"/>
              <a:cs typeface="Rock Salt"/>
              <a:sym typeface="Rock Salt"/>
            </a:endParaRPr>
          </a:p>
        </p:txBody>
      </p:sp>
      <p:sp>
        <p:nvSpPr>
          <p:cNvPr id="187" name="Google Shape;187;p19"/>
          <p:cNvSpPr/>
          <p:nvPr/>
        </p:nvSpPr>
        <p:spPr>
          <a:xfrm>
            <a:off x="2951400" y="3766025"/>
            <a:ext cx="1520400" cy="6582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ck Salt"/>
                <a:ea typeface="Rock Salt"/>
                <a:cs typeface="Rock Salt"/>
                <a:sym typeface="Rock Salt"/>
              </a:rPr>
              <a:t>Non-Active Alumni</a:t>
            </a:r>
            <a:endParaRPr>
              <a:latin typeface="Rock Salt"/>
              <a:ea typeface="Rock Salt"/>
              <a:cs typeface="Rock Salt"/>
              <a:sym typeface="Rock Salt"/>
            </a:endParaRPr>
          </a:p>
        </p:txBody>
      </p:sp>
      <p:sp>
        <p:nvSpPr>
          <p:cNvPr id="188" name="Google Shape;188;p19"/>
          <p:cNvSpPr/>
          <p:nvPr/>
        </p:nvSpPr>
        <p:spPr>
          <a:xfrm>
            <a:off x="5550625" y="4234225"/>
            <a:ext cx="1146900" cy="549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ck Salt"/>
                <a:ea typeface="Rock Salt"/>
                <a:cs typeface="Rock Salt"/>
                <a:sym typeface="Rock Salt"/>
              </a:rPr>
              <a:t>“Captured”</a:t>
            </a:r>
            <a:endParaRPr sz="1000">
              <a:latin typeface="Rock Salt"/>
              <a:ea typeface="Rock Salt"/>
              <a:cs typeface="Rock Salt"/>
              <a:sym typeface="Rock Sal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ck Salt"/>
                <a:ea typeface="Rock Salt"/>
                <a:cs typeface="Rock Salt"/>
                <a:sym typeface="Rock Salt"/>
              </a:rPr>
              <a:t>Alumni</a:t>
            </a:r>
            <a:endParaRPr sz="1000">
              <a:latin typeface="Rock Salt"/>
              <a:ea typeface="Rock Salt"/>
              <a:cs typeface="Rock Salt"/>
              <a:sym typeface="Rock Salt"/>
            </a:endParaRPr>
          </a:p>
        </p:txBody>
      </p:sp>
      <p:sp>
        <p:nvSpPr>
          <p:cNvPr id="7" name="Google Shape;156;p15">
            <a:extLst>
              <a:ext uri="{FF2B5EF4-FFF2-40B4-BE49-F238E27FC236}">
                <a16:creationId xmlns:a16="http://schemas.microsoft.com/office/drawing/2014/main" xmlns="" id="{3B015E24-45B7-6A48-9BC9-E4EB84F65822}"/>
              </a:ext>
            </a:extLst>
          </p:cNvPr>
          <p:cNvSpPr txBox="1">
            <a:spLocks/>
          </p:cNvSpPr>
          <p:nvPr/>
        </p:nvSpPr>
        <p:spPr>
          <a:xfrm>
            <a:off x="7261412" y="4646317"/>
            <a:ext cx="1810870" cy="3432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1000" dirty="0">
                <a:solidFill>
                  <a:schemeClr val="accent5"/>
                </a:solidFill>
              </a:rPr>
              <a:t>* Adapted from JETAANC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{C024E7BA-4F4F-A949-9DF2-D30BAAE37B7C}tf10001062</Template>
  <TotalTime>1592</TotalTime>
  <Words>1532</Words>
  <Application>Microsoft Office PowerPoint</Application>
  <PresentationFormat>On-screen Show (16:9)</PresentationFormat>
  <Paragraphs>273</Paragraphs>
  <Slides>30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Century Gothic</vt:lpstr>
      <vt:lpstr>Georgia</vt:lpstr>
      <vt:lpstr>Rock Salt</vt:lpstr>
      <vt:lpstr>Arial</vt:lpstr>
      <vt:lpstr>Wingdings 3</vt:lpstr>
      <vt:lpstr>Ion</vt:lpstr>
      <vt:lpstr>Strengthening Chapter Leadership and Membership</vt:lpstr>
      <vt:lpstr>Introductions</vt:lpstr>
      <vt:lpstr>Agenda</vt:lpstr>
      <vt:lpstr>Start with your Mission Statement</vt:lpstr>
      <vt:lpstr>The Good News</vt:lpstr>
      <vt:lpstr>Challenges</vt:lpstr>
      <vt:lpstr>Response</vt:lpstr>
      <vt:lpstr>The pipeline</vt:lpstr>
      <vt:lpstr>Leaky pipeline</vt:lpstr>
      <vt:lpstr>The pipeline</vt:lpstr>
      <vt:lpstr>Think of the PIPELINE  as a Funnel…</vt:lpstr>
      <vt:lpstr>The JETAA pipeline</vt:lpstr>
      <vt:lpstr>PowerPoint Presentation</vt:lpstr>
      <vt:lpstr>Where do we start?</vt:lpstr>
      <vt:lpstr>1. Sketch out your pipeline</vt:lpstr>
      <vt:lpstr>Categories of alumni</vt:lpstr>
      <vt:lpstr>Needs analysis</vt:lpstr>
      <vt:lpstr>Tools &amp; technology</vt:lpstr>
      <vt:lpstr>2. Develop a capture plan</vt:lpstr>
      <vt:lpstr>The Value Proposition</vt:lpstr>
      <vt:lpstr>The Capture Plan</vt:lpstr>
      <vt:lpstr>The Pipeline:  Stregnthening Leadership</vt:lpstr>
      <vt:lpstr>A Closer Look JETAANY case study</vt:lpstr>
      <vt:lpstr>Feature-Benefit-Proof</vt:lpstr>
      <vt:lpstr>THANK YOU</vt:lpstr>
      <vt:lpstr>PowerPoint Presentation</vt:lpstr>
      <vt:lpstr>PowerPoint Presentation</vt:lpstr>
      <vt:lpstr>Meet cool people</vt:lpstr>
      <vt:lpstr>Meet cool people</vt:lpstr>
      <vt:lpstr>Meet cool people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Managing Your Membership “Pipeline”</dc:title>
  <dc:creator>Faye V</dc:creator>
  <cp:lastModifiedBy>Faye V</cp:lastModifiedBy>
  <cp:revision>11</cp:revision>
  <dcterms:modified xsi:type="dcterms:W3CDTF">2018-09-11T23:17:08Z</dcterms:modified>
</cp:coreProperties>
</file>