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81813" cy="9296400"/>
  <p:embeddedFontLst>
    <p:embeddedFont>
      <p:font typeface="Questrial" panose="020B0604020202020204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14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82118" cy="4664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98101" y="0"/>
            <a:ext cx="2982118" cy="4664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350962" y="1162050"/>
            <a:ext cx="4179885" cy="313689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8181" y="4473892"/>
            <a:ext cx="5505450" cy="366045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2982118" cy="4664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98101" y="8829967"/>
            <a:ext cx="2982118" cy="466433"/>
          </a:xfrm>
          <a:prstGeom prst="rect">
            <a:avLst/>
          </a:prstGeom>
          <a:noFill/>
          <a:ln>
            <a:noFill/>
          </a:ln>
        </p:spPr>
        <p:txBody>
          <a:bodyPr lIns="92425" tIns="46200" rIns="92425" bIns="462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878178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8181" y="4473892"/>
            <a:ext cx="5505599" cy="366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3898101" y="8829967"/>
            <a:ext cx="2982000" cy="466499"/>
          </a:xfrm>
          <a:prstGeom prst="rect">
            <a:avLst/>
          </a:prstGeom>
          <a:noFill/>
          <a:ln>
            <a:noFill/>
          </a:ln>
        </p:spPr>
        <p:txBody>
          <a:bodyPr lIns="92425" tIns="46200" rIns="92425" bIns="462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5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8181" y="4473892"/>
            <a:ext cx="5505599" cy="366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3898101" y="8829967"/>
            <a:ext cx="2982000" cy="466499"/>
          </a:xfrm>
          <a:prstGeom prst="rect">
            <a:avLst/>
          </a:prstGeom>
          <a:noFill/>
          <a:ln>
            <a:noFill/>
          </a:ln>
        </p:spPr>
        <p:txBody>
          <a:bodyPr lIns="92425" tIns="46200" rIns="92425" bIns="462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2854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8181" y="4473892"/>
            <a:ext cx="5505450" cy="366045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83158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0" y="3478162"/>
            <a:ext cx="9144000" cy="3379835"/>
          </a:xfrm>
          <a:prstGeom prst="rect">
            <a:avLst/>
          </a:prstGeom>
          <a:gradFill>
            <a:gsLst>
              <a:gs pos="0">
                <a:srgbClr val="3F3F3F"/>
              </a:gs>
              <a:gs pos="100000">
                <a:srgbClr val="26262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7" name="Shape 17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34781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3630194"/>
            <a:ext cx="2509447" cy="10217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24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4651978"/>
            <a:ext cx="2509445" cy="19865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190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523494" marR="0" lvl="1" indent="-2794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Font typeface="Arial"/>
              <a:buChar char="○"/>
              <a:defRPr sz="12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23544" marR="0" lvl="2" indent="-9144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Font typeface="Arial"/>
              <a:buChar char="■"/>
              <a:defRPr sz="12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80744" marR="0" lvl="3" indent="-9144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Font typeface="Arial"/>
              <a:buChar char="●"/>
              <a:defRPr sz="12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37944" marR="0" lvl="4" indent="-9144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Font typeface="Arial"/>
              <a:buChar char="○"/>
              <a:defRPr sz="12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3"/>
          </p:nvPr>
        </p:nvSpPr>
        <p:spPr>
          <a:xfrm>
            <a:off x="6177353" y="4651978"/>
            <a:ext cx="2509445" cy="19865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190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523494" marR="0" lvl="1" indent="-2794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Font typeface="Arial"/>
              <a:buChar char="○"/>
              <a:defRPr sz="12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23544" marR="0" lvl="2" indent="-9144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Font typeface="Arial"/>
              <a:buChar char="■"/>
              <a:defRPr sz="12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80744" marR="0" lvl="3" indent="-9144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Font typeface="Arial"/>
              <a:buChar char="●"/>
              <a:defRPr sz="12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37944" marR="0" lvl="4" indent="-9144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Font typeface="Arial"/>
              <a:buChar char="○"/>
              <a:defRPr sz="12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4"/>
          </p:nvPr>
        </p:nvSpPr>
        <p:spPr>
          <a:xfrm>
            <a:off x="3314512" y="4651978"/>
            <a:ext cx="2509445" cy="19865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190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523494" marR="0" lvl="1" indent="-2794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Font typeface="Arial"/>
              <a:buChar char="○"/>
              <a:defRPr sz="12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23544" marR="0" lvl="2" indent="-9144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Font typeface="Arial"/>
              <a:buChar char="■"/>
              <a:defRPr sz="12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80744" marR="0" lvl="3" indent="-9144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Font typeface="Arial"/>
              <a:buChar char="●"/>
              <a:defRPr sz="12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37944" marR="0" lvl="4" indent="-9144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Font typeface="Arial"/>
              <a:buChar char="○"/>
              <a:defRPr sz="12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22" name="Shape 22"/>
          <p:cNvCxnSpPr/>
          <p:nvPr/>
        </p:nvCxnSpPr>
        <p:spPr>
          <a:xfrm>
            <a:off x="3147258" y="4473826"/>
            <a:ext cx="0" cy="2159008"/>
          </a:xfrm>
          <a:prstGeom prst="straightConnector1">
            <a:avLst/>
          </a:prstGeom>
          <a:noFill/>
          <a:ln w="12700" cap="flat" cmpd="sng">
            <a:solidFill>
              <a:srgbClr val="ED1C2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Shape 23"/>
          <p:cNvCxnSpPr/>
          <p:nvPr/>
        </p:nvCxnSpPr>
        <p:spPr>
          <a:xfrm>
            <a:off x="6019800" y="4473826"/>
            <a:ext cx="0" cy="2159008"/>
          </a:xfrm>
          <a:prstGeom prst="straightConnector1">
            <a:avLst/>
          </a:prstGeom>
          <a:noFill/>
          <a:ln w="12700" cap="flat" cmpd="sng">
            <a:solidFill>
              <a:srgbClr val="ED1C2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Shape 24"/>
          <p:cNvSpPr txBox="1">
            <a:spLocks noGrp="1"/>
          </p:cNvSpPr>
          <p:nvPr>
            <p:ph type="body" idx="5"/>
          </p:nvPr>
        </p:nvSpPr>
        <p:spPr>
          <a:xfrm>
            <a:off x="3314700" y="3630421"/>
            <a:ext cx="2509837" cy="10223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●"/>
              <a:defRPr sz="24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○"/>
              <a:defRPr sz="24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■"/>
              <a:defRPr sz="24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●"/>
              <a:defRPr sz="24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○"/>
              <a:defRPr sz="24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6"/>
          </p:nvPr>
        </p:nvSpPr>
        <p:spPr>
          <a:xfrm>
            <a:off x="6176962" y="3630421"/>
            <a:ext cx="2509837" cy="10223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●"/>
              <a:defRPr sz="24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○"/>
              <a:defRPr sz="24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■"/>
              <a:defRPr sz="24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●"/>
              <a:defRPr sz="24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○"/>
              <a:defRPr sz="24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■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○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■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○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■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■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○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■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○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■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 rot="5400000">
            <a:off x="2309017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 rot="5400000">
            <a:off x="4732336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 rot="5400000">
            <a:off x="541336" y="190500"/>
            <a:ext cx="5851525" cy="601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3F3F3F"/>
              </a:gs>
              <a:gs pos="100000">
                <a:srgbClr val="26262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28" name="Shape 28"/>
          <p:cNvSpPr txBox="1">
            <a:spLocks noGrp="1"/>
          </p:cNvSpPr>
          <p:nvPr>
            <p:ph type="ctrTitle"/>
          </p:nvPr>
        </p:nvSpPr>
        <p:spPr>
          <a:xfrm>
            <a:off x="685800" y="2699063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24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/>
        </p:nvSpPr>
        <p:spPr>
          <a:xfrm>
            <a:off x="0" y="0"/>
            <a:ext cx="9144000" cy="6921499"/>
          </a:xfrm>
          <a:prstGeom prst="rect">
            <a:avLst/>
          </a:prstGeom>
          <a:gradFill>
            <a:gsLst>
              <a:gs pos="0">
                <a:srgbClr val="3F3F3F"/>
              </a:gs>
              <a:gs pos="100000">
                <a:srgbClr val="26262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cxnSp>
        <p:nvCxnSpPr>
          <p:cNvPr id="31" name="Shape 31"/>
          <p:cNvCxnSpPr/>
          <p:nvPr/>
        </p:nvCxnSpPr>
        <p:spPr>
          <a:xfrm>
            <a:off x="4572001" y="4614069"/>
            <a:ext cx="0" cy="1986558"/>
          </a:xfrm>
          <a:prstGeom prst="straightConnector1">
            <a:avLst/>
          </a:prstGeom>
          <a:noFill/>
          <a:ln w="12700" cap="flat" cmpd="sng">
            <a:solidFill>
              <a:srgbClr val="ED1C2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3502151"/>
            <a:ext cx="8229600" cy="11119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24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57200" y="4614069"/>
            <a:ext cx="8229600" cy="19865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19456" marR="0" lvl="0" indent="-67056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742950" marR="0" lvl="1" indent="-6985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762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762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>
            <a:spLocks noGrp="1"/>
          </p:cNvSpPr>
          <p:nvPr>
            <p:ph type="pic" idx="2"/>
          </p:nvPr>
        </p:nvSpPr>
        <p:spPr>
          <a:xfrm>
            <a:off x="0" y="0"/>
            <a:ext cx="1828800" cy="35021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pic" idx="3"/>
          </p:nvPr>
        </p:nvSpPr>
        <p:spPr>
          <a:xfrm>
            <a:off x="1828800" y="0"/>
            <a:ext cx="1828800" cy="35021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>
            <a:spLocks noGrp="1"/>
          </p:cNvSpPr>
          <p:nvPr>
            <p:ph type="pic" idx="4"/>
          </p:nvPr>
        </p:nvSpPr>
        <p:spPr>
          <a:xfrm>
            <a:off x="3657600" y="0"/>
            <a:ext cx="1828800" cy="35021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pic" idx="5"/>
          </p:nvPr>
        </p:nvSpPr>
        <p:spPr>
          <a:xfrm>
            <a:off x="5486400" y="0"/>
            <a:ext cx="1828800" cy="35021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>
            <a:spLocks noGrp="1"/>
          </p:cNvSpPr>
          <p:nvPr>
            <p:ph type="pic" idx="6"/>
          </p:nvPr>
        </p:nvSpPr>
        <p:spPr>
          <a:xfrm>
            <a:off x="7315200" y="0"/>
            <a:ext cx="1828800" cy="35021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0" y="3592285"/>
            <a:ext cx="9144000" cy="3265712"/>
          </a:xfrm>
          <a:prstGeom prst="rect">
            <a:avLst/>
          </a:prstGeom>
          <a:gradFill>
            <a:gsLst>
              <a:gs pos="0">
                <a:srgbClr val="3F3F3F"/>
              </a:gs>
              <a:gs pos="100000">
                <a:srgbClr val="26262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41" name="Shape 41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3592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3592285"/>
            <a:ext cx="8229600" cy="10217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24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4614069"/>
            <a:ext cx="8229600" cy="19865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47916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Font typeface="Arial"/>
              <a:buChar char="●"/>
              <a:defRPr sz="12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523494" marR="0" lvl="1" indent="-2794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Font typeface="Arial"/>
              <a:buChar char="○"/>
              <a:defRPr sz="12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23544" marR="0" lvl="2" indent="-9144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Font typeface="Arial"/>
              <a:buChar char="■"/>
              <a:defRPr sz="12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80744" marR="0" lvl="3" indent="-9144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Font typeface="Arial"/>
              <a:buChar char="●"/>
              <a:defRPr sz="12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37944" marR="0" lvl="4" indent="-9144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Font typeface="Arial"/>
              <a:buChar char="○"/>
              <a:defRPr sz="12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pic" idx="2"/>
          </p:nvPr>
        </p:nvSpPr>
        <p:spPr>
          <a:xfrm>
            <a:off x="3460750" y="0"/>
            <a:ext cx="5683250" cy="685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/>
          <p:nvPr/>
        </p:nvSpPr>
        <p:spPr>
          <a:xfrm>
            <a:off x="0" y="0"/>
            <a:ext cx="3460749" cy="6858000"/>
          </a:xfrm>
          <a:prstGeom prst="rect">
            <a:avLst/>
          </a:prstGeom>
          <a:gradFill>
            <a:gsLst>
              <a:gs pos="0">
                <a:srgbClr val="3F3F3F"/>
              </a:gs>
              <a:gs pos="100000">
                <a:srgbClr val="26262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236953" y="426872"/>
            <a:ext cx="3023515" cy="10217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24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236953" y="1448654"/>
            <a:ext cx="3023515" cy="49559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19456" marR="0" lvl="0" indent="-67056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742950" marR="0" lvl="1" indent="-6985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762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762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49" name="Shape 49"/>
          <p:cNvGrpSpPr/>
          <p:nvPr/>
        </p:nvGrpSpPr>
        <p:grpSpPr>
          <a:xfrm>
            <a:off x="2535836" y="4853935"/>
            <a:ext cx="1871985" cy="1871983"/>
            <a:chOff x="2050773" y="4853935"/>
            <a:chExt cx="1871985" cy="1871983"/>
          </a:xfrm>
        </p:grpSpPr>
        <p:sp>
          <p:nvSpPr>
            <p:cNvPr id="50" name="Shape 50"/>
            <p:cNvSpPr/>
            <p:nvPr/>
          </p:nvSpPr>
          <p:spPr>
            <a:xfrm>
              <a:off x="2131796" y="4927385"/>
              <a:ext cx="1714498" cy="1714496"/>
            </a:xfrm>
            <a:prstGeom prst="ellipse">
              <a:avLst/>
            </a:prstGeom>
            <a:gradFill>
              <a:gsLst>
                <a:gs pos="0">
                  <a:srgbClr val="FC3B47"/>
                </a:gs>
                <a:gs pos="100000">
                  <a:srgbClr val="ED1C2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1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51" name="Shape 51"/>
            <p:cNvSpPr/>
            <p:nvPr/>
          </p:nvSpPr>
          <p:spPr>
            <a:xfrm>
              <a:off x="2050773" y="4853935"/>
              <a:ext cx="1871985" cy="1871983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1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sp>
        <p:nvSpPr>
          <p:cNvPr id="52" name="Shape 52"/>
          <p:cNvSpPr txBox="1">
            <a:spLocks noGrp="1"/>
          </p:cNvSpPr>
          <p:nvPr>
            <p:ph type="body" idx="3"/>
          </p:nvPr>
        </p:nvSpPr>
        <p:spPr>
          <a:xfrm>
            <a:off x="2460625" y="5204473"/>
            <a:ext cx="2000250" cy="12001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●"/>
              <a:defRPr sz="12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○"/>
              <a:defRPr sz="12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■"/>
              <a:defRPr sz="12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●"/>
              <a:defRPr sz="12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○"/>
              <a:defRPr sz="12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4"/>
          </p:nvPr>
        </p:nvSpPr>
        <p:spPr>
          <a:xfrm>
            <a:off x="5040553" y="3970982"/>
            <a:ext cx="3669823" cy="24336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○"/>
              <a:defRPr sz="12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■"/>
              <a:defRPr sz="12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●"/>
              <a:defRPr sz="12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○"/>
              <a:defRPr sz="12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0" y="0"/>
            <a:ext cx="9144000" cy="4175758"/>
          </a:xfrm>
          <a:prstGeom prst="rect">
            <a:avLst/>
          </a:prstGeom>
          <a:gradFill>
            <a:gsLst>
              <a:gs pos="0">
                <a:srgbClr val="3F3F3F"/>
              </a:gs>
              <a:gs pos="100000">
                <a:srgbClr val="26262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56" name="Shape 56"/>
          <p:cNvSpPr>
            <a:spLocks noGrp="1"/>
          </p:cNvSpPr>
          <p:nvPr>
            <p:ph type="pic" idx="2"/>
          </p:nvPr>
        </p:nvSpPr>
        <p:spPr>
          <a:xfrm>
            <a:off x="1364845" y="3464962"/>
            <a:ext cx="6312417" cy="26731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57" name="Shape 57"/>
          <p:cNvCxnSpPr/>
          <p:nvPr/>
        </p:nvCxnSpPr>
        <p:spPr>
          <a:xfrm>
            <a:off x="3697501" y="333469"/>
            <a:ext cx="0" cy="1141920"/>
          </a:xfrm>
          <a:prstGeom prst="straightConnector1">
            <a:avLst/>
          </a:prstGeom>
          <a:noFill/>
          <a:ln w="12700" cap="flat" cmpd="sng">
            <a:solidFill>
              <a:srgbClr val="ED1C2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73904" y="396745"/>
            <a:ext cx="3023515" cy="10217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24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886021" y="396875"/>
            <a:ext cx="4818539" cy="10779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●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○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■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●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○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0" y="0"/>
            <a:ext cx="9144000" cy="5005293"/>
          </a:xfrm>
          <a:prstGeom prst="rect">
            <a:avLst/>
          </a:prstGeom>
          <a:gradFill>
            <a:gsLst>
              <a:gs pos="0">
                <a:srgbClr val="3F3F3F"/>
              </a:gs>
              <a:gs pos="100000">
                <a:srgbClr val="26262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cxnSp>
        <p:nvCxnSpPr>
          <p:cNvPr id="62" name="Shape 62"/>
          <p:cNvCxnSpPr/>
          <p:nvPr/>
        </p:nvCxnSpPr>
        <p:spPr>
          <a:xfrm>
            <a:off x="3697501" y="333469"/>
            <a:ext cx="0" cy="1141920"/>
          </a:xfrm>
          <a:prstGeom prst="straightConnector1">
            <a:avLst/>
          </a:prstGeom>
          <a:noFill/>
          <a:ln w="12700" cap="flat" cmpd="sng">
            <a:solidFill>
              <a:srgbClr val="ED1C2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73904" y="396745"/>
            <a:ext cx="3023515" cy="10217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24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3886021" y="396875"/>
            <a:ext cx="4818539" cy="10779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●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○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■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●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○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3F3F3F"/>
              </a:gs>
              <a:gs pos="100000">
                <a:srgbClr val="26262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24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57200" y="1417637"/>
            <a:ext cx="8229600" cy="51829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19456" marR="0" lvl="0" indent="-67056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742950" marR="0" lvl="1" indent="-6985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762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762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○"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■"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○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■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○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■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3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○"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■"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○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■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○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■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3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457225" y="3905344"/>
            <a:ext cx="2509500" cy="102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Description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457200" y="4651978"/>
            <a:ext cx="2509499" cy="1986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dirty="0">
                <a:solidFill>
                  <a:schemeClr val="lt1"/>
                </a:solidFill>
              </a:rPr>
              <a:t>A</a:t>
            </a:r>
            <a:r>
              <a:rPr lang="en-US" dirty="0" smtClean="0">
                <a:solidFill>
                  <a:schemeClr val="lt1"/>
                </a:solidFill>
              </a:rPr>
              <a:t>n </a:t>
            </a:r>
            <a:r>
              <a:rPr lang="en-US" dirty="0">
                <a:solidFill>
                  <a:schemeClr val="lt1"/>
                </a:solidFill>
              </a:rPr>
              <a:t>uncommon cultural activity</a:t>
            </a:r>
          </a:p>
          <a:p>
            <a:pPr marL="457200" lvl="0" indent="-2286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dirty="0">
                <a:solidFill>
                  <a:schemeClr val="lt1"/>
                </a:solidFill>
              </a:rPr>
              <a:t>Hosted by volunteers at the Japanese Cultural Center of Hawaii</a:t>
            </a:r>
          </a:p>
          <a:p>
            <a:pPr marL="457200" lvl="0" indent="-2286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dirty="0">
                <a:solidFill>
                  <a:schemeClr val="lt1"/>
                </a:solidFill>
              </a:rPr>
              <a:t>Regular 6-hour class with members of the community</a:t>
            </a:r>
          </a:p>
          <a:p>
            <a:pPr marL="457200" lvl="0" indent="-2286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dirty="0">
                <a:solidFill>
                  <a:schemeClr val="lt1"/>
                </a:solidFill>
              </a:rPr>
              <a:t>Braiding using a mini loom (</a:t>
            </a:r>
            <a:r>
              <a:rPr lang="en-US" i="1" dirty="0" err="1">
                <a:solidFill>
                  <a:schemeClr val="lt1"/>
                </a:solidFill>
              </a:rPr>
              <a:t>marudai</a:t>
            </a:r>
            <a:r>
              <a:rPr lang="en-US" dirty="0">
                <a:solidFill>
                  <a:schemeClr val="lt1"/>
                </a:solidFill>
              </a:rPr>
              <a:t>) tied to strings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3"/>
          </p:nvPr>
        </p:nvSpPr>
        <p:spPr>
          <a:xfrm>
            <a:off x="6177353" y="4651978"/>
            <a:ext cx="2509499" cy="1986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/>
              <a:t>Reach out to local Japan-related organizations</a:t>
            </a:r>
          </a:p>
          <a:p>
            <a:pPr marL="457200" lvl="0" indent="-2286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>
                <a:solidFill>
                  <a:schemeClr val="lt1"/>
                </a:solidFill>
              </a:rPr>
              <a:t>Small groups worked better at JCCH</a:t>
            </a:r>
          </a:p>
          <a:p>
            <a:pPr marL="457200" lvl="0" indent="-2286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>
                <a:solidFill>
                  <a:schemeClr val="lt1"/>
                </a:solidFill>
              </a:rPr>
              <a:t>Less known craft more likely to draw interest, ensure everyone starts at the same level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4"/>
          </p:nvPr>
        </p:nvSpPr>
        <p:spPr>
          <a:xfrm>
            <a:off x="3317098" y="4651978"/>
            <a:ext cx="2509499" cy="1986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Ev</a:t>
            </a:r>
            <a:r>
              <a:rPr lang="en-US" dirty="0">
                <a:solidFill>
                  <a:schemeClr val="lt1"/>
                </a:solidFill>
              </a:rPr>
              <a:t>ent promoted through newsletter/social media</a:t>
            </a:r>
            <a:r>
              <a:rPr lang="en-US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457200" lvl="0" indent="-2286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dirty="0">
                <a:solidFill>
                  <a:schemeClr val="lt1"/>
                </a:solidFill>
              </a:rPr>
              <a:t>Networking opportunity with organization/locals</a:t>
            </a:r>
          </a:p>
          <a:p>
            <a:pPr marL="457200" lvl="0" indent="-2286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dirty="0">
                <a:solidFill>
                  <a:schemeClr val="lt1"/>
                </a:solidFill>
              </a:rPr>
              <a:t>Build camaraderie among </a:t>
            </a:r>
            <a:r>
              <a:rPr lang="en-US" dirty="0" smtClean="0">
                <a:solidFill>
                  <a:schemeClr val="lt1"/>
                </a:solidFill>
              </a:rPr>
              <a:t>JETAA members</a:t>
            </a:r>
            <a:endParaRPr lang="en-US" dirty="0">
              <a:solidFill>
                <a:schemeClr val="lt1"/>
              </a:solidFill>
            </a:endParaRPr>
          </a:p>
          <a:p>
            <a:pPr marL="457200" lvl="0" indent="-2286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dirty="0">
                <a:solidFill>
                  <a:schemeClr val="lt1"/>
                </a:solidFill>
              </a:rPr>
              <a:t>Not a typical party or community service event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5"/>
          </p:nvPr>
        </p:nvSpPr>
        <p:spPr>
          <a:xfrm>
            <a:off x="3314725" y="3905571"/>
            <a:ext cx="2509800" cy="102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Details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6"/>
          </p:nvPr>
        </p:nvSpPr>
        <p:spPr>
          <a:xfrm>
            <a:off x="6176987" y="3905571"/>
            <a:ext cx="2509799" cy="102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/>
              <a:t>Tips</a:t>
            </a:r>
          </a:p>
        </p:txBody>
      </p:sp>
      <p:pic>
        <p:nvPicPr>
          <p:cNvPr id="124" name="Shape 124" descr="Kumihimo copy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9276" y="77574"/>
            <a:ext cx="7085445" cy="41154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454475" y="3967219"/>
            <a:ext cx="2509500" cy="102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Description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457200" y="4651978"/>
            <a:ext cx="2509499" cy="1986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171450" marR="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>
                <a:solidFill>
                  <a:schemeClr val="lt1"/>
                </a:solidFill>
              </a:rPr>
              <a:t>An a</a:t>
            </a:r>
            <a:r>
              <a:rPr lang="en-US"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ll</a:t>
            </a:r>
            <a:r>
              <a:rPr lang="en-US">
                <a:solidFill>
                  <a:schemeClr val="lt1"/>
                </a:solidFill>
              </a:rPr>
              <a:t>-</a:t>
            </a:r>
            <a:r>
              <a:rPr lang="en-US"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day</a:t>
            </a:r>
            <a:r>
              <a:rPr lang="en-US">
                <a:solidFill>
                  <a:schemeClr val="lt1"/>
                </a:solidFill>
              </a:rPr>
              <a:t> session</a:t>
            </a:r>
            <a:r>
              <a:rPr lang="en-US"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for new JET</a:t>
            </a:r>
            <a:r>
              <a:rPr lang="en-US">
                <a:solidFill>
                  <a:schemeClr val="lt1"/>
                </a:solidFill>
              </a:rPr>
              <a:t>s</a:t>
            </a:r>
          </a:p>
          <a:p>
            <a:pPr marL="171450" marR="0" lvl="0" indent="-952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>
                <a:solidFill>
                  <a:schemeClr val="lt1"/>
                </a:solidFill>
              </a:rPr>
              <a:t>Held after most placements have been made</a:t>
            </a:r>
          </a:p>
          <a:p>
            <a:pPr marL="171450" marR="0" lvl="0" indent="-952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>
                <a:solidFill>
                  <a:schemeClr val="lt1"/>
                </a:solidFill>
              </a:rPr>
              <a:t>O</a:t>
            </a:r>
            <a:r>
              <a:rPr lang="en-US"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pen forum for discussion about Japan</a:t>
            </a:r>
            <a:r>
              <a:rPr lang="en-US">
                <a:solidFill>
                  <a:schemeClr val="lt1"/>
                </a:solidFill>
              </a:rPr>
              <a:t>/JET</a:t>
            </a:r>
          </a:p>
          <a:p>
            <a:pPr marL="171450" marR="0" lvl="0" indent="-952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>
                <a:solidFill>
                  <a:schemeClr val="lt1"/>
                </a:solidFill>
              </a:rPr>
              <a:t>JETAA/Alumni model lessons, provide ideas/material</a:t>
            </a:r>
          </a:p>
          <a:p>
            <a:pPr marL="171450" marR="0" lvl="0" indent="-952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>
                <a:solidFill>
                  <a:schemeClr val="lt1"/>
                </a:solidFill>
              </a:rPr>
              <a:t>Similar to JET MYC/SDC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body" idx="3"/>
          </p:nvPr>
        </p:nvSpPr>
        <p:spPr>
          <a:xfrm>
            <a:off x="6177353" y="4651978"/>
            <a:ext cx="2509499" cy="1986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171450" marR="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>
                <a:solidFill>
                  <a:schemeClr val="lt1"/>
                </a:solidFill>
              </a:rPr>
              <a:t>Coordinate </a:t>
            </a:r>
            <a:r>
              <a:rPr lang="en-US"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with your local Consulate</a:t>
            </a:r>
          </a:p>
          <a:p>
            <a:pPr marL="171450" marR="0" lvl="0" indent="-952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Provide </a:t>
            </a:r>
            <a:r>
              <a:rPr lang="en-US">
                <a:solidFill>
                  <a:schemeClr val="lt1"/>
                </a:solidFill>
              </a:rPr>
              <a:t>amenities</a:t>
            </a:r>
            <a:r>
              <a:rPr lang="en-US"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(bento, drinks and snacks)</a:t>
            </a:r>
          </a:p>
          <a:p>
            <a:pPr marL="171450" marR="0" lvl="0" indent="-952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Caffeine!</a:t>
            </a:r>
          </a:p>
          <a:p>
            <a:pPr marL="171450" marR="0" lvl="0" indent="-952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>
                <a:solidFill>
                  <a:schemeClr val="lt1"/>
                </a:solidFill>
              </a:rPr>
              <a:t>(Optional) </a:t>
            </a:r>
            <a:r>
              <a:rPr lang="en-US"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Plan a </a:t>
            </a:r>
            <a:r>
              <a:rPr lang="en-US" sz="1200" b="0" i="1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nijikai</a:t>
            </a:r>
          </a:p>
          <a:p>
            <a:pPr marL="171450" marR="0" lvl="0" indent="-952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>
                <a:solidFill>
                  <a:schemeClr val="lt1"/>
                </a:solidFill>
              </a:rPr>
              <a:t>Advertise other JETAA events</a:t>
            </a:r>
          </a:p>
          <a:p>
            <a:pPr marL="171450" marR="0" lvl="0" indent="-952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>
                <a:solidFill>
                  <a:schemeClr val="lt1"/>
                </a:solidFill>
              </a:rPr>
              <a:t>Recruit for JETAA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4"/>
          </p:nvPr>
        </p:nvSpPr>
        <p:spPr>
          <a:xfrm>
            <a:off x="3314512" y="4651978"/>
            <a:ext cx="2509499" cy="1986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171450" marR="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Morning</a:t>
            </a:r>
          </a:p>
          <a:p>
            <a:pPr lvl="1" indent="-95250"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b="0" i="0" u="none" strike="noStrike" cap="none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Logistics/Consul</a:t>
            </a:r>
            <a:r>
              <a:rPr lang="en-US" dirty="0" smtClean="0">
                <a:solidFill>
                  <a:schemeClr val="lt1"/>
                </a:solidFill>
              </a:rPr>
              <a:t>ate Presentations</a:t>
            </a:r>
          </a:p>
          <a:p>
            <a:pPr lvl="1" indent="-95250"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dirty="0" smtClean="0">
                <a:solidFill>
                  <a:schemeClr val="lt1"/>
                </a:solidFill>
              </a:rPr>
              <a:t>Self-Introduction Activities</a:t>
            </a:r>
          </a:p>
          <a:p>
            <a:pPr lvl="1" indent="-95250"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Q&amp;A</a:t>
            </a:r>
            <a:endParaRPr lang="en-US" sz="1200" b="0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171450" marR="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Afternoon</a:t>
            </a:r>
          </a:p>
          <a:p>
            <a:pPr lvl="1" indent="-95250"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b="0" i="0" u="none" strike="noStrike" cap="none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Culture </a:t>
            </a:r>
            <a:r>
              <a:rPr lang="en-US" b="0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and </a:t>
            </a:r>
            <a:r>
              <a:rPr lang="en-US" b="0" i="0" u="none" strike="noStrike" cap="none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Community</a:t>
            </a:r>
          </a:p>
          <a:p>
            <a:pPr lvl="1" indent="-95250"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dirty="0" smtClean="0">
                <a:solidFill>
                  <a:schemeClr val="lt1"/>
                </a:solidFill>
              </a:rPr>
              <a:t>School System</a:t>
            </a:r>
          </a:p>
          <a:p>
            <a:pPr lvl="1" indent="-95250"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dirty="0" smtClean="0">
                <a:solidFill>
                  <a:schemeClr val="lt1"/>
                </a:solidFill>
              </a:rPr>
              <a:t>Finance</a:t>
            </a:r>
            <a:endParaRPr lang="en-US" dirty="0">
              <a:solidFill>
                <a:schemeClr val="lt1"/>
              </a:solidFill>
            </a:endParaRPr>
          </a:p>
          <a:p>
            <a:pPr lvl="1" indent="-95250"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Classroom </a:t>
            </a:r>
            <a:r>
              <a:rPr lang="en-US" dirty="0">
                <a:solidFill>
                  <a:schemeClr val="lt1"/>
                </a:solidFill>
              </a:rPr>
              <a:t>A</a:t>
            </a:r>
            <a:r>
              <a:rPr lang="en-US" sz="1200" b="0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ctivities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5"/>
          </p:nvPr>
        </p:nvSpPr>
        <p:spPr>
          <a:xfrm>
            <a:off x="3311975" y="3967446"/>
            <a:ext cx="2509800" cy="102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Details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6"/>
          </p:nvPr>
        </p:nvSpPr>
        <p:spPr>
          <a:xfrm>
            <a:off x="6174237" y="3967446"/>
            <a:ext cx="2509799" cy="102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Tips</a:t>
            </a:r>
          </a:p>
        </p:txBody>
      </p:sp>
      <p:pic>
        <p:nvPicPr>
          <p:cNvPr id="136" name="Shape 136" descr="JETAA Q&amp;A Montage copy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325" y="0"/>
            <a:ext cx="7133101" cy="427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457050" y="4163144"/>
            <a:ext cx="2509500" cy="1021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Description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457200" y="4924173"/>
            <a:ext cx="2509500" cy="1479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dirty="0">
                <a:solidFill>
                  <a:schemeClr val="lt1"/>
                </a:solidFill>
              </a:rPr>
              <a:t>Local tea house provides an ideal learning environment 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T</a:t>
            </a:r>
            <a:r>
              <a:rPr lang="en-US" dirty="0">
                <a:solidFill>
                  <a:schemeClr val="lt1"/>
                </a:solidFill>
              </a:rPr>
              <a:t>each and practice Japanese </a:t>
            </a:r>
            <a:r>
              <a:rPr lang="en-US" i="1" dirty="0">
                <a:solidFill>
                  <a:schemeClr val="lt1"/>
                </a:solidFill>
              </a:rPr>
              <a:t>enkai</a:t>
            </a:r>
            <a:r>
              <a:rPr lang="en-US" dirty="0">
                <a:solidFill>
                  <a:schemeClr val="lt1"/>
                </a:solidFill>
              </a:rPr>
              <a:t> etiquette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dirty="0" smtClean="0"/>
              <a:t>Best opportunity </a:t>
            </a:r>
            <a:r>
              <a:rPr lang="en-US" dirty="0"/>
              <a:t>for New JETs to ask questions/learn </a:t>
            </a:r>
            <a:endParaRPr lang="en-US" dirty="0" smtClean="0"/>
          </a:p>
          <a:p>
            <a:pPr marL="171450" marR="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dirty="0" smtClean="0"/>
              <a:t>Regular event -&gt; higher alumni attendance</a:t>
            </a:r>
            <a:endParaRPr lang="en-US" dirty="0"/>
          </a:p>
        </p:txBody>
      </p:sp>
      <p:sp>
        <p:nvSpPr>
          <p:cNvPr id="143" name="Shape 143"/>
          <p:cNvSpPr txBox="1">
            <a:spLocks noGrp="1"/>
          </p:cNvSpPr>
          <p:nvPr>
            <p:ph type="body" idx="3"/>
          </p:nvPr>
        </p:nvSpPr>
        <p:spPr>
          <a:xfrm>
            <a:off x="6172500" y="4924175"/>
            <a:ext cx="2509500" cy="1479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dirty="0"/>
              <a:t>Ideal ratio: </a:t>
            </a:r>
          </a:p>
          <a:p>
            <a:pPr marL="5207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</a:pPr>
            <a:r>
              <a:rPr lang="en-US" dirty="0"/>
              <a:t>1 alumni &lt;-&gt; 1 new JET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dirty="0">
                <a:solidFill>
                  <a:schemeClr val="lt1"/>
                </a:solidFill>
              </a:rPr>
              <a:t>Social Media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Replicate a formal </a:t>
            </a:r>
            <a:r>
              <a:rPr lang="en-US" sz="1200" b="0" i="1" u="none" strike="noStrike" cap="none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enkai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Ice-breaker</a:t>
            </a:r>
            <a:r>
              <a:rPr lang="en-US" dirty="0"/>
              <a:t>s/games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dirty="0"/>
              <a:t>Recruit for JETAA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4"/>
          </p:nvPr>
        </p:nvSpPr>
        <p:spPr>
          <a:xfrm>
            <a:off x="3348475" y="4951850"/>
            <a:ext cx="2475900" cy="1299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1450" marR="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dirty="0">
                <a:solidFill>
                  <a:schemeClr val="lt1"/>
                </a:solidFill>
              </a:rPr>
              <a:t>Possible Program </a:t>
            </a:r>
            <a:r>
              <a:rPr lang="en-US" dirty="0" smtClean="0">
                <a:solidFill>
                  <a:schemeClr val="lt1"/>
                </a:solidFill>
              </a:rPr>
              <a:t>Items:</a:t>
            </a:r>
          </a:p>
          <a:p>
            <a:pPr lvl="1" indent="-95250"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dirty="0" smtClean="0">
                <a:solidFill>
                  <a:schemeClr val="lt1"/>
                </a:solidFill>
              </a:rPr>
              <a:t>Pouring/</a:t>
            </a:r>
            <a:r>
              <a:rPr lang="en-US" i="1" dirty="0" err="1" smtClean="0">
                <a:solidFill>
                  <a:schemeClr val="lt1"/>
                </a:solidFill>
              </a:rPr>
              <a:t>ka</a:t>
            </a:r>
            <a:r>
              <a:rPr lang="en-US" b="0" i="1" u="none" strike="noStrike" cap="none" dirty="0" err="1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npai</a:t>
            </a:r>
            <a:endParaRPr lang="en-US" i="1" dirty="0">
              <a:solidFill>
                <a:schemeClr val="lt1"/>
              </a:solidFill>
            </a:endParaRPr>
          </a:p>
          <a:p>
            <a:pPr lvl="1" indent="-95250"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dirty="0" smtClean="0">
                <a:solidFill>
                  <a:schemeClr val="lt1"/>
                </a:solidFill>
              </a:rPr>
              <a:t>E</a:t>
            </a:r>
            <a:r>
              <a:rPr lang="en-US" sz="1200" b="0" i="0" u="none" strike="noStrike" cap="none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tiquette</a:t>
            </a:r>
            <a:endParaRPr lang="en-US" dirty="0">
              <a:solidFill>
                <a:schemeClr val="lt1"/>
              </a:solidFill>
            </a:endParaRPr>
          </a:p>
          <a:p>
            <a:pPr lvl="1" indent="-95250"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dirty="0" smtClean="0">
                <a:solidFill>
                  <a:schemeClr val="lt1"/>
                </a:solidFill>
              </a:rPr>
              <a:t>L</a:t>
            </a:r>
            <a:r>
              <a:rPr lang="en-US" sz="1200" b="0" i="0" u="none" strike="noStrike" cap="none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esson </a:t>
            </a:r>
            <a:r>
              <a:rPr lang="en-US" dirty="0" smtClean="0">
                <a:solidFill>
                  <a:schemeClr val="lt1"/>
                </a:solidFill>
              </a:rPr>
              <a:t>P</a:t>
            </a:r>
            <a:r>
              <a:rPr lang="en-US" sz="1200" b="0" i="0" u="none" strike="noStrike" cap="none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lans</a:t>
            </a:r>
          </a:p>
          <a:p>
            <a:pPr lvl="1" indent="-95250"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dirty="0" smtClean="0">
                <a:solidFill>
                  <a:schemeClr val="lt1"/>
                </a:solidFill>
              </a:rPr>
              <a:t>G</a:t>
            </a:r>
            <a:r>
              <a:rPr lang="en-US" sz="1200" b="0" i="0" u="none" strike="noStrike" cap="none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oal </a:t>
            </a:r>
            <a:r>
              <a:rPr lang="en-US" dirty="0" smtClean="0">
                <a:solidFill>
                  <a:schemeClr val="lt1"/>
                </a:solidFill>
              </a:rPr>
              <a:t>S</a:t>
            </a:r>
            <a:r>
              <a:rPr lang="en-US" sz="1200" b="0" i="0" u="none" strike="noStrike" cap="none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etting</a:t>
            </a:r>
          </a:p>
          <a:p>
            <a:pPr lvl="1" indent="-95250"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dirty="0" smtClean="0">
                <a:solidFill>
                  <a:schemeClr val="lt1"/>
                </a:solidFill>
              </a:rPr>
              <a:t>B</a:t>
            </a:r>
            <a:r>
              <a:rPr lang="en-US" sz="1200" b="0" i="0" u="none" strike="noStrike" cap="none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rief Q&amp;A</a:t>
            </a:r>
          </a:p>
          <a:p>
            <a:pPr lvl="1" indent="-95250"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dirty="0" smtClean="0">
                <a:solidFill>
                  <a:schemeClr val="lt1"/>
                </a:solidFill>
              </a:rPr>
              <a:t>F</a:t>
            </a:r>
            <a:r>
              <a:rPr lang="en-US" sz="1200" b="0" i="0" u="none" strike="noStrike" cap="none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avorite </a:t>
            </a:r>
            <a:r>
              <a:rPr lang="en-US" dirty="0" smtClean="0">
                <a:solidFill>
                  <a:schemeClr val="lt1"/>
                </a:solidFill>
              </a:rPr>
              <a:t>M</a:t>
            </a:r>
            <a:r>
              <a:rPr lang="en-US" sz="1200" b="0" i="0" u="none" strike="noStrike" cap="none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emory (</a:t>
            </a:r>
            <a:r>
              <a:rPr lang="en-US" dirty="0" smtClean="0">
                <a:solidFill>
                  <a:schemeClr val="lt1"/>
                </a:solidFill>
              </a:rPr>
              <a:t>Alumni</a:t>
            </a:r>
            <a:r>
              <a:rPr lang="en-US" dirty="0">
                <a:solidFill>
                  <a:schemeClr val="lt1"/>
                </a:solidFill>
              </a:rPr>
              <a:t>)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5"/>
          </p:nvPr>
        </p:nvSpPr>
        <p:spPr>
          <a:xfrm>
            <a:off x="3314550" y="4163371"/>
            <a:ext cx="2509800" cy="1022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Details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6"/>
          </p:nvPr>
        </p:nvSpPr>
        <p:spPr>
          <a:xfrm>
            <a:off x="6172337" y="4163371"/>
            <a:ext cx="2509799" cy="1022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Tips</a:t>
            </a:r>
          </a:p>
        </p:txBody>
      </p:sp>
      <p:pic>
        <p:nvPicPr>
          <p:cNvPr id="147" name="Shape 147" descr="NatsunoyaMontage2017 copy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750" y="61150"/>
            <a:ext cx="8265701" cy="4358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231</Words>
  <Application>Microsoft Office PowerPoint</Application>
  <PresentationFormat>On-screen Show (4:3)</PresentationFormat>
  <Paragraphs>59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Questrial</vt:lpstr>
      <vt:lpstr>Calibri</vt:lpstr>
      <vt:lpstr>Office Theme</vt:lpstr>
      <vt:lpstr>Description</vt:lpstr>
      <vt:lpstr>Description</vt:lpstr>
      <vt:lpstr>Description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Description</dc:title>
  <dc:creator>Monica Yuki</dc:creator>
  <cp:lastModifiedBy>Monica Yuki</cp:lastModifiedBy>
  <cp:revision>2</cp:revision>
  <dcterms:modified xsi:type="dcterms:W3CDTF">2017-08-01T02:57:21Z</dcterms:modified>
</cp:coreProperties>
</file>