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65" r:id="rId3"/>
    <p:sldId id="257" r:id="rId4"/>
    <p:sldId id="259" r:id="rId5"/>
    <p:sldId id="260" r:id="rId6"/>
    <p:sldId id="258" r:id="rId7"/>
    <p:sldId id="261" r:id="rId8"/>
    <p:sldId id="262" r:id="rId9"/>
    <p:sldId id="264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418" autoAdjust="0"/>
  </p:normalViewPr>
  <p:slideViewPr>
    <p:cSldViewPr snapToGrid="0">
      <p:cViewPr varScale="1">
        <p:scale>
          <a:sx n="79" d="100"/>
          <a:sy n="79" d="100"/>
        </p:scale>
        <p:origin x="85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1CF38A4-7FE4-4652-BD46-934F0C78E2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F0B268-DA6B-4AA0-8B3D-1EBA07A8D22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D932BB3-BC58-4E50-88A9-7AEA11C5EA6B}" type="datetimeFigureOut">
              <a:rPr lang="en-US"/>
              <a:pPr>
                <a:defRPr/>
              </a:pPr>
              <a:t>9/11/2018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0F3DBD6-7F5F-4657-86CE-96CFE4DD8D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3B61E55-6C16-4E74-BAB4-DFC21DFC30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12B0F6-879F-410B-9EF1-B5E57403018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BFE876-13A1-422D-9414-D2A8F73C83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3A0EAEF-028F-4AD7-95B8-10017F934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DF8FAD9D-C054-4AFF-B90D-0A5B47C1C4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8A9D8743-2A4A-47CB-B2D5-F08336A182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Based in KCMO. How do we solve all these problems with one event?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- Raise money for Tohoku</a:t>
            </a:r>
            <a:br>
              <a:rPr lang="en-US" altLang="en-US"/>
            </a:br>
            <a:r>
              <a:rPr lang="en-US" altLang="en-US"/>
              <a:t>- Promote Tohoku</a:t>
            </a:r>
            <a:br>
              <a:rPr lang="en-US" altLang="en-US"/>
            </a:br>
            <a:r>
              <a:rPr lang="en-US" altLang="en-US"/>
              <a:t>- Promote Japanese culture</a:t>
            </a: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8DB2AD13-6D7F-4300-9E4E-DBC822CB93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FB4858-CB74-497D-B473-2F9CADB9EBE1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66B2AE02-B678-43E6-8EC9-6D4BB0DEBD40}"/>
              </a:ext>
            </a:extLst>
          </p:cNvPr>
          <p:cNvGrpSpPr>
            <a:grpSpLocks/>
          </p:cNvGrpSpPr>
          <p:nvPr/>
        </p:nvGrpSpPr>
        <p:grpSpPr bwMode="auto">
          <a:xfrm>
            <a:off x="752475" y="744538"/>
            <a:ext cx="10674350" cy="5349875"/>
            <a:chOff x="752858" y="744469"/>
            <a:chExt cx="10674117" cy="5349671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6B3376B-A6E5-433D-A73E-59D201007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>
                <a:gd name="T0" fmla="*/ 8761 w 10000"/>
                <a:gd name="T1" fmla="*/ 0 h 10000"/>
                <a:gd name="T2" fmla="*/ 10000 w 10000"/>
                <a:gd name="T3" fmla="*/ 0 h 10000"/>
                <a:gd name="T4" fmla="*/ 10000 w 10000"/>
                <a:gd name="T5" fmla="*/ 10000 h 10000"/>
                <a:gd name="T6" fmla="*/ 0 w 10000"/>
                <a:gd name="T7" fmla="*/ 10000 h 10000"/>
                <a:gd name="T8" fmla="*/ 0 w 10000"/>
                <a:gd name="T9" fmla="*/ 9126 h 10000"/>
                <a:gd name="T10" fmla="*/ 8761 w 10000"/>
                <a:gd name="T11" fmla="*/ 9127 h 10000"/>
                <a:gd name="T12" fmla="*/ 8761 w 10000"/>
                <a:gd name="T13" fmla="*/ 0 h 1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55CB593-F0C0-43B4-B0F9-93553A508010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>
                <a:gd name="T0" fmla="*/ 8763 w 10002"/>
                <a:gd name="T1" fmla="*/ 0 h 10000"/>
                <a:gd name="T2" fmla="*/ 10002 w 10002"/>
                <a:gd name="T3" fmla="*/ 0 h 10000"/>
                <a:gd name="T4" fmla="*/ 10002 w 10002"/>
                <a:gd name="T5" fmla="*/ 10000 h 10000"/>
                <a:gd name="T6" fmla="*/ 2 w 10002"/>
                <a:gd name="T7" fmla="*/ 10000 h 10000"/>
                <a:gd name="T8" fmla="*/ 0 w 10002"/>
                <a:gd name="T9" fmla="*/ 9125 h 10000"/>
                <a:gd name="T10" fmla="*/ 8763 w 10002"/>
                <a:gd name="T11" fmla="*/ 9128 h 10000"/>
                <a:gd name="T12" fmla="*/ 8763 w 10002"/>
                <a:gd name="T13" fmla="*/ 0 h 1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6936688-ED8A-405B-82B5-D272F5C3C0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75" y="6453188"/>
            <a:ext cx="1608138" cy="404812"/>
          </a:xfrm>
        </p:spPr>
        <p:txBody>
          <a:bodyPr/>
          <a:lstStyle>
            <a:lvl1pPr>
              <a:defRPr baseline="0"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DB11254-AB85-4701-874F-CF4931F45AFD}" type="datetimeFigureOut">
              <a:rPr lang="en-US"/>
              <a:pPr>
                <a:defRPr/>
              </a:pPr>
              <a:t>9/11/2018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1B72251-B5E9-4BB2-982B-406E499EA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4450" y="6453188"/>
            <a:ext cx="7023100" cy="404812"/>
          </a:xfrm>
        </p:spPr>
        <p:txBody>
          <a:bodyPr/>
          <a:lstStyle>
            <a:lvl1pPr algn="ctr">
              <a:defRPr baseline="0"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B31C40B-9D81-4717-AA90-5737FDC1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31388" y="6453188"/>
            <a:ext cx="1595437" cy="404812"/>
          </a:xfrm>
        </p:spPr>
        <p:txBody>
          <a:bodyPr/>
          <a:lstStyle>
            <a:lvl1pPr>
              <a:defRPr baseline="0"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B45550F-3E43-4150-ACF1-DF1D8B7414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9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58361-09B6-4559-941B-E228724CF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37C34-68B1-4E36-9590-24C9981EB440}" type="datetimeFigureOut">
              <a:rPr lang="en-US"/>
              <a:pPr>
                <a:defRPr/>
              </a:pPr>
              <a:t>9/11/2018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6D336-42FA-4308-8FE3-F902201B2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49E8C-D37D-4DA6-BF08-8146EC85F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6EE2C-4350-4398-A304-3C0A65458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33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CE631-CFE0-4679-9D64-66952529B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E47A8-F312-41DE-9686-97C2F74F4F28}" type="datetimeFigureOut">
              <a:rPr lang="en-US"/>
              <a:pPr>
                <a:defRPr/>
              </a:pPr>
              <a:t>9/11/2018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B7D61-E5E7-4FE7-BB74-8366CE82A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E8C7D-D879-44FA-8868-D49ECCE98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3E659-C084-41C6-A334-645CE4E26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381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08D09-0BA1-4540-B0A2-A90558B75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4176A-2769-4A24-A146-8F7C3117E6E8}" type="datetimeFigureOut">
              <a:rPr lang="en-US"/>
              <a:pPr>
                <a:defRPr/>
              </a:pPr>
              <a:t>9/11/2018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5BA1A-7223-4CB4-A73E-26EA2C2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63CEA-0931-4AF8-9595-4A8EB32F4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92E91-EF0B-4188-8178-5E8B9C30A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90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 title="Crop Mark">
            <a:extLst>
              <a:ext uri="{FF2B5EF4-FFF2-40B4-BE49-F238E27FC236}">
                <a16:creationId xmlns:a16="http://schemas.microsoft.com/office/drawing/2014/main" id="{1C9C01E1-2753-4473-BCFB-6C438D24D8A5}"/>
              </a:ext>
            </a:extLst>
          </p:cNvPr>
          <p:cNvSpPr/>
          <p:nvPr/>
        </p:nvSpPr>
        <p:spPr bwMode="auto">
          <a:xfrm>
            <a:off x="8151813" y="1685925"/>
            <a:ext cx="3275012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9B61037-4F78-4279-BACC-0FF6B01F3A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8188" y="6453188"/>
            <a:ext cx="1622425" cy="404812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4B3640D-7385-448B-8E27-EAB79F4B01E9}" type="datetimeFigureOut">
              <a:rPr lang="en-US"/>
              <a:pPr>
                <a:defRPr/>
              </a:pPr>
              <a:t>9/11/2018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F51FCE1-0682-411E-864C-005E6DE06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4450" y="6453188"/>
            <a:ext cx="7023100" cy="404812"/>
          </a:xfrm>
        </p:spPr>
        <p:txBody>
          <a:bodyPr/>
          <a:lstStyle>
            <a:lvl1pPr algn="ctr"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7906B7-053C-44DF-A5C5-EC2A09DBF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31388" y="6453188"/>
            <a:ext cx="1595437" cy="404812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DF38C73-4995-4AB2-ADD2-755886E63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634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7054450-3E8D-4C99-A873-D7F6C03E9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BC2E5-2C2D-470E-9180-C315E92AD391}" type="datetimeFigureOut">
              <a:rPr lang="en-US"/>
              <a:pPr>
                <a:defRPr/>
              </a:pPr>
              <a:t>9/11/2018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A4CAA49-9150-4E97-8972-DBE17EA3E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6C467DB-D1A8-4AF8-B208-C12A7A43D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D0E67-13BE-4DA2-A782-539233CDF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4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C5727D9-C861-4DA8-9ACB-0B875B6A3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65DED-F3D7-4BC5-BA35-F1775A0DA987}" type="datetimeFigureOut">
              <a:rPr lang="en-US"/>
              <a:pPr>
                <a:defRPr/>
              </a:pPr>
              <a:t>9/11/2018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50CD4EF-075E-4CD2-8B1A-FB4192AE0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2832C45-482E-4F96-B23B-F41F0FD22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31C1E-2964-4554-BD9E-0FE9532AE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68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5BAE64D-2A33-42E9-987B-7084E6A9D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BBDB2-F63D-4061-A096-63DD8BD5CE93}" type="datetimeFigureOut">
              <a:rPr lang="en-US"/>
              <a:pPr>
                <a:defRPr/>
              </a:pPr>
              <a:t>9/11/2018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FA05DCA-6205-40BF-97F5-589EC58E1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9CAA7F4-BE06-440B-BE9D-BD1D5A1F6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8E665-886E-4978-B325-053DE4B8C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24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B537CBE-460F-4E16-ABDC-4A0B259E8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A1652-DD41-4E69-A1B2-DDA6FF5ECC1F}" type="datetimeFigureOut">
              <a:rPr lang="en-US"/>
              <a:pPr>
                <a:defRPr/>
              </a:pPr>
              <a:t>9/11/2018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8F1BCBD-6040-4EAF-90CC-650BD0883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B72B65D-BFE3-4172-97A9-5BFD11878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3BF9D-B4FD-47D1-A8EC-F67F95AEA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52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title="Background Shape">
            <a:extLst>
              <a:ext uri="{FF2B5EF4-FFF2-40B4-BE49-F238E27FC236}">
                <a16:creationId xmlns:a16="http://schemas.microsoft.com/office/drawing/2014/main" id="{5B02CFA1-140F-4EFE-A0DF-54E7021B95C0}"/>
              </a:ext>
            </a:extLst>
          </p:cNvPr>
          <p:cNvSpPr/>
          <p:nvPr/>
        </p:nvSpPr>
        <p:spPr>
          <a:xfrm>
            <a:off x="0" y="0"/>
            <a:ext cx="530383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 title="Divider Bar">
            <a:extLst>
              <a:ext uri="{FF2B5EF4-FFF2-40B4-BE49-F238E27FC236}">
                <a16:creationId xmlns:a16="http://schemas.microsoft.com/office/drawing/2014/main" id="{DC5DEAEA-DA45-44B5-9D6B-D1F0FBA9C948}"/>
              </a:ext>
            </a:extLst>
          </p:cNvPr>
          <p:cNvSpPr/>
          <p:nvPr/>
        </p:nvSpPr>
        <p:spPr>
          <a:xfrm>
            <a:off x="5303838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E39FD962-A4BA-4D3F-921C-9A239ECCE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3900" y="6453188"/>
            <a:ext cx="1204913" cy="404812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8B03562-7DD8-4126-A319-D2C298F3BBA3}" type="datetimeFigureOut">
              <a:rPr lang="en-US"/>
              <a:pPr>
                <a:defRPr/>
              </a:pPr>
              <a:t>9/11/2018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80DD51DE-86FA-49C5-B7B0-966359C59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6625" y="6453188"/>
            <a:ext cx="2373313" cy="404812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CF10C4B2-398D-42FE-AB09-24C941AC4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3775" y="6453188"/>
            <a:ext cx="1595438" cy="404812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1C6F80A-6C1E-4558-8380-BCAFCBDBF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31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title="Background Shape">
            <a:extLst>
              <a:ext uri="{FF2B5EF4-FFF2-40B4-BE49-F238E27FC236}">
                <a16:creationId xmlns:a16="http://schemas.microsoft.com/office/drawing/2014/main" id="{7E9ED269-17D8-4089-9DE1-77CCCF40F977}"/>
              </a:ext>
            </a:extLst>
          </p:cNvPr>
          <p:cNvSpPr/>
          <p:nvPr/>
        </p:nvSpPr>
        <p:spPr>
          <a:xfrm>
            <a:off x="0" y="0"/>
            <a:ext cx="530383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 title="Divider Bar">
            <a:extLst>
              <a:ext uri="{FF2B5EF4-FFF2-40B4-BE49-F238E27FC236}">
                <a16:creationId xmlns:a16="http://schemas.microsoft.com/office/drawing/2014/main" id="{1C31EA32-170B-4393-AF31-97E5196ECEBF}"/>
              </a:ext>
            </a:extLst>
          </p:cNvPr>
          <p:cNvSpPr/>
          <p:nvPr/>
        </p:nvSpPr>
        <p:spPr>
          <a:xfrm>
            <a:off x="5303838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5E910BDB-5DB5-438E-8C98-C666C0217E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3900" y="6453188"/>
            <a:ext cx="1204913" cy="404812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66400DF-C7FA-4D89-977A-8D1E7761202C}" type="datetimeFigureOut">
              <a:rPr lang="en-US"/>
              <a:pPr>
                <a:defRPr/>
              </a:pPr>
              <a:t>9/11/2018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AEF6AEFA-5A9D-4F68-B490-BDE09222A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6625" y="6453188"/>
            <a:ext cx="2373313" cy="404812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3643E7D7-17F9-4E7D-8107-5DF8A44B4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3775" y="6453188"/>
            <a:ext cx="1595438" cy="404812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10AFD81-DB69-4EAC-8E8A-B6EF033A2F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2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F69BC97-432E-4674-8DAC-47D868E045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D1AA46F-CF80-4B5B-9BF8-5168D52C27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88C83-A248-4CA3-ACD5-27A8B7FA48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90650" y="6453188"/>
            <a:ext cx="1204913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2F221280-EFA4-462C-94EB-2C759B8392CF}" type="datetimeFigureOut">
              <a:rPr lang="en-US"/>
              <a:pPr>
                <a:defRPr/>
              </a:pPr>
              <a:t>9/11/2018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3E536-EF26-4479-AD00-AF7DD9C68C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4013" y="6453188"/>
            <a:ext cx="628015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6DA2B-5687-4E5A-ACC5-DB2400C939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72613" y="6453188"/>
            <a:ext cx="159702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0DFA895-6883-4BC8-B210-91ADFE990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 title="Side bar">
            <a:extLst>
              <a:ext uri="{FF2B5EF4-FFF2-40B4-BE49-F238E27FC236}">
                <a16:creationId xmlns:a16="http://schemas.microsoft.com/office/drawing/2014/main" id="{DAB20397-D828-4C6B-8B30-28EB07E47946}"/>
              </a:ext>
            </a:extLst>
          </p:cNvPr>
          <p:cNvSpPr/>
          <p:nvPr/>
        </p:nvSpPr>
        <p:spPr>
          <a:xfrm>
            <a:off x="477838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4" r:id="rId2"/>
    <p:sldLayoutId id="2147483672" r:id="rId3"/>
    <p:sldLayoutId id="2147483665" r:id="rId4"/>
    <p:sldLayoutId id="2147483666" r:id="rId5"/>
    <p:sldLayoutId id="2147483667" r:id="rId6"/>
    <p:sldLayoutId id="2147483668" r:id="rId7"/>
    <p:sldLayoutId id="2147483673" r:id="rId8"/>
    <p:sldLayoutId id="2147483674" r:id="rId9"/>
    <p:sldLayoutId id="2147483669" r:id="rId10"/>
    <p:sldLayoutId id="2147483670" r:id="rId11"/>
  </p:sldLayoutIdLst>
  <p:txStyles>
    <p:titleStyle>
      <a:lvl1pPr algn="l" rtl="0" fontAlgn="base">
        <a:lnSpc>
          <a:spcPct val="89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2pPr>
      <a:lvl3pPr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3pPr>
      <a:lvl4pPr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4pPr>
      <a:lvl5pPr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5pPr>
      <a:lvl6pPr marL="457200"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6pPr>
      <a:lvl7pPr marL="914400"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7pPr>
      <a:lvl8pPr marL="1371600"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8pPr>
      <a:lvl9pPr marL="1828800"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9pPr>
    </p:titleStyle>
    <p:bodyStyle>
      <a:lvl1pPr marL="382588" indent="-382588" algn="l" rtl="0" fontAlgn="base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2588" algn="l" rtl="0" fontAlgn="base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2588" algn="l" rtl="0" fontAlgn="base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2588" algn="l" rtl="0" fontAlgn="base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i="1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2588" algn="l" rtl="0" fontAlgn="base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43137-9FDB-4A1B-AE5A-ABE9A82B97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6113" y="2573338"/>
            <a:ext cx="8359775" cy="209867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Bringing Japan to Grassroots USA through movies</a:t>
            </a:r>
          </a:p>
        </p:txBody>
      </p:sp>
      <p:pic>
        <p:nvPicPr>
          <p:cNvPr id="4" name="Graphic 3" descr="Video camera">
            <a:extLst>
              <a:ext uri="{FF2B5EF4-FFF2-40B4-BE49-F238E27FC236}">
                <a16:creationId xmlns:a16="http://schemas.microsoft.com/office/drawing/2014/main" id="{EE70C58A-DC5E-46A7-A3B2-AEBA80D68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86196">
            <a:off x="312738" y="5084763"/>
            <a:ext cx="1792287" cy="1790700"/>
          </a:xfrm>
          <a:prstGeom prst="rect">
            <a:avLst/>
          </a:prstGeom>
        </p:spPr>
      </p:pic>
      <p:grpSp>
        <p:nvGrpSpPr>
          <p:cNvPr id="7172" name="Group 22">
            <a:extLst>
              <a:ext uri="{FF2B5EF4-FFF2-40B4-BE49-F238E27FC236}">
                <a16:creationId xmlns:a16="http://schemas.microsoft.com/office/drawing/2014/main" id="{FB1528FF-AD45-4E92-B71B-9E704A0C3863}"/>
              </a:ext>
            </a:extLst>
          </p:cNvPr>
          <p:cNvGrpSpPr>
            <a:grpSpLocks/>
          </p:cNvGrpSpPr>
          <p:nvPr/>
        </p:nvGrpSpPr>
        <p:grpSpPr bwMode="auto">
          <a:xfrm rot="-1122874">
            <a:off x="2081213" y="5210175"/>
            <a:ext cx="1052512" cy="1049338"/>
            <a:chOff x="2175151" y="5171509"/>
            <a:chExt cx="1052512" cy="1049853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039491F-5D0B-4325-98B3-B8F11B11B4B1}"/>
                </a:ext>
              </a:extLst>
            </p:cNvPr>
            <p:cNvCxnSpPr>
              <a:cxnSpLocks/>
            </p:cNvCxnSpPr>
            <p:nvPr/>
          </p:nvCxnSpPr>
          <p:spPr>
            <a:xfrm>
              <a:off x="2174989" y="5781066"/>
              <a:ext cx="10525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2C2DB41-605D-4CE6-938E-7124A97A21ED}"/>
                </a:ext>
              </a:extLst>
            </p:cNvPr>
            <p:cNvCxnSpPr>
              <a:cxnSpLocks/>
            </p:cNvCxnSpPr>
            <p:nvPr/>
          </p:nvCxnSpPr>
          <p:spPr>
            <a:xfrm>
              <a:off x="2174680" y="6086535"/>
              <a:ext cx="1052512" cy="13341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E28606F-EDFB-4F38-816C-7087C68A89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74882" y="5170498"/>
              <a:ext cx="971550" cy="3668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73" name="TextBox 18">
            <a:extLst>
              <a:ext uri="{FF2B5EF4-FFF2-40B4-BE49-F238E27FC236}">
                <a16:creationId xmlns:a16="http://schemas.microsoft.com/office/drawing/2014/main" id="{DEDF0E24-5D6C-4339-B143-0A0F10C1B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8550" y="4592638"/>
            <a:ext cx="52292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lang="en-US" altLang="en-US" sz="4800">
                <a:solidFill>
                  <a:srgbClr val="C00000"/>
                </a:solidFill>
                <a:latin typeface="Broadway" panose="04040905080B02020502" pitchFamily="82" charset="0"/>
              </a:rPr>
              <a:t>In three scenes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D34F3B64-BD41-4840-9CF4-9AEF2A2C1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>
            <a:fillRect/>
          </a:stretch>
        </p:blipFill>
        <p:spPr bwMode="auto">
          <a:xfrm>
            <a:off x="1155700" y="428625"/>
            <a:ext cx="1028065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F7F76B95-60F3-45A0-8CA1-79D526C43A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Broadway" panose="04040905080B02020502" pitchFamily="82" charset="0"/>
              </a:rPr>
              <a:t>Act 3) Alamo Drafthouse..the community starts to build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A6A58-32DE-4B95-97EE-AF00582D0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384048" indent="-384048" fontAlgn="auto">
              <a:defRPr/>
            </a:pPr>
            <a:r>
              <a:rPr lang="en-US" sz="2800" dirty="0"/>
              <a:t>Nice Venue, better name recognition to draw the public</a:t>
            </a:r>
          </a:p>
          <a:p>
            <a:pPr marL="384048" indent="-384048" fontAlgn="auto">
              <a:defRPr/>
            </a:pPr>
            <a:r>
              <a:rPr lang="en-US" sz="2800" dirty="0"/>
              <a:t>Better quality screen and we have all day.</a:t>
            </a:r>
          </a:p>
          <a:p>
            <a:pPr marL="384048" indent="-384048" fontAlgn="auto">
              <a:defRPr/>
            </a:pPr>
            <a:r>
              <a:rPr lang="en-US" sz="2800" dirty="0"/>
              <a:t>Increased our movies to 4 movies</a:t>
            </a:r>
          </a:p>
          <a:p>
            <a:pPr marL="384048" indent="-384048" fontAlgn="auto">
              <a:defRPr/>
            </a:pPr>
            <a:r>
              <a:rPr lang="en-US" sz="2800" dirty="0"/>
              <a:t>Targeted KCAI students, JAS, JET Alumni, and more of the public</a:t>
            </a:r>
          </a:p>
          <a:p>
            <a:pPr marL="384048" indent="-384048" fontAlgn="auto">
              <a:defRPr/>
            </a:pPr>
            <a:r>
              <a:rPr lang="en-US" sz="2800" dirty="0"/>
              <a:t>KCAI continues to support us financially</a:t>
            </a:r>
          </a:p>
          <a:p>
            <a:pPr marL="384048" indent="-384048" fontAlgn="auto">
              <a:defRPr/>
            </a:pPr>
            <a:r>
              <a:rPr lang="en-US" sz="2800" dirty="0"/>
              <a:t>Result : Successful – but still not getting the entire public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9DF0BE8F-0A77-47A2-A664-DD39E406C7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Broadway" panose="04040905080B02020502" pitchFamily="82" charset="0"/>
              </a:rPr>
              <a:t>Connecting with the community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DF981D6B-A252-42C7-AB0B-CCE3DCE6C4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/>
              <a:t>Built a following on Facebook – consistent posting schedule during our film fest season.</a:t>
            </a:r>
          </a:p>
          <a:p>
            <a:r>
              <a:rPr lang="en-US" altLang="en-US" sz="2800"/>
              <a:t>Figured out what viewers want and what they didn’t want to see = Listen.</a:t>
            </a:r>
          </a:p>
          <a:p>
            <a:r>
              <a:rPr lang="en-US" altLang="en-US" sz="2800"/>
              <a:t>How do we KCAI students involved?</a:t>
            </a:r>
          </a:p>
          <a:p>
            <a:r>
              <a:rPr lang="en-US" altLang="en-US" sz="2800"/>
              <a:t>How do we get more returnee viewers?</a:t>
            </a:r>
          </a:p>
          <a:p>
            <a:endParaRPr lang="en-US" altLang="en-US" sz="2800"/>
          </a:p>
          <a:p>
            <a:endParaRPr lang="en-US" altLang="en-US" sz="2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7">
            <a:extLst>
              <a:ext uri="{FF2B5EF4-FFF2-40B4-BE49-F238E27FC236}">
                <a16:creationId xmlns:a16="http://schemas.microsoft.com/office/drawing/2014/main" id="{52D88E72-F4A6-443F-B029-84644360F6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73500" y="542925"/>
            <a:ext cx="4445000" cy="895350"/>
          </a:xfrm>
        </p:spPr>
        <p:txBody>
          <a:bodyPr/>
          <a:lstStyle/>
          <a:p>
            <a:r>
              <a:rPr lang="en-US" altLang="en-US">
                <a:latin typeface="Broadway" panose="04040905080B02020502" pitchFamily="82" charset="0"/>
              </a:rPr>
              <a:t>Ready and…</a:t>
            </a:r>
          </a:p>
        </p:txBody>
      </p:sp>
      <p:sp>
        <p:nvSpPr>
          <p:cNvPr id="20483" name="Text Placeholder 8">
            <a:extLst>
              <a:ext uri="{FF2B5EF4-FFF2-40B4-BE49-F238E27FC236}">
                <a16:creationId xmlns:a16="http://schemas.microsoft.com/office/drawing/2014/main" id="{2B55970A-968C-4A56-BE58-4CCD33EF06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00125" y="1438275"/>
            <a:ext cx="4443413" cy="82391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Broadway" panose="04040905080B02020502" pitchFamily="82" charset="0"/>
              </a:rPr>
              <a:t>Viewers wanted / didn’t want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B6BD43B-F035-42F6-B3FA-42D8EB5C91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0125" y="2401888"/>
            <a:ext cx="4443413" cy="2562225"/>
          </a:xfrm>
        </p:spPr>
        <p:txBody>
          <a:bodyPr rtlCol="0">
            <a:normAutofit fontScale="92500" lnSpcReduction="20000"/>
          </a:bodyPr>
          <a:lstStyle/>
          <a:p>
            <a:pPr marL="384048" indent="-384048" fontAlgn="auto">
              <a:defRPr/>
            </a:pPr>
            <a:r>
              <a:rPr lang="en-US" dirty="0"/>
              <a:t>Studio Ghibli movies</a:t>
            </a:r>
          </a:p>
          <a:p>
            <a:pPr marL="384048" indent="-384048" fontAlgn="auto">
              <a:defRPr/>
            </a:pPr>
            <a:r>
              <a:rPr lang="en-US" dirty="0"/>
              <a:t>Popular anime movies</a:t>
            </a:r>
          </a:p>
          <a:p>
            <a:pPr marL="384048" indent="-384048" fontAlgn="auto">
              <a:defRPr/>
            </a:pPr>
            <a:r>
              <a:rPr lang="en-US" dirty="0"/>
              <a:t>Live action movies they could understand culturally. </a:t>
            </a:r>
          </a:p>
          <a:p>
            <a:pPr marL="384048" indent="-384048" fontAlgn="auto">
              <a:defRPr/>
            </a:pPr>
            <a:r>
              <a:rPr lang="en-US" dirty="0"/>
              <a:t>They didn’t want B&amp;W live action movies</a:t>
            </a:r>
          </a:p>
          <a:p>
            <a:pPr marL="384048" indent="-384048" fontAlgn="auto">
              <a:defRPr/>
            </a:pPr>
            <a:r>
              <a:rPr lang="en-US" dirty="0"/>
              <a:t>They were okay with Japanese audio / English subtitles.</a:t>
            </a:r>
          </a:p>
        </p:txBody>
      </p:sp>
      <p:sp>
        <p:nvSpPr>
          <p:cNvPr id="20485" name="Text Placeholder 10">
            <a:extLst>
              <a:ext uri="{FF2B5EF4-FFF2-40B4-BE49-F238E27FC236}">
                <a16:creationId xmlns:a16="http://schemas.microsoft.com/office/drawing/2014/main" id="{5A8F33AE-1FCD-45D7-BC0A-C5E369858F3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xfrm>
            <a:off x="6267450" y="1438275"/>
            <a:ext cx="4445000" cy="82391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Broadway" panose="04040905080B02020502" pitchFamily="82" charset="0"/>
              </a:rPr>
              <a:t>How to get KCAI students involved?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894ACA6-A84E-4D45-B034-81CF60B847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7450" y="2401888"/>
            <a:ext cx="4445000" cy="2562225"/>
          </a:xfrm>
        </p:spPr>
        <p:txBody>
          <a:bodyPr rtlCol="0">
            <a:normAutofit fontScale="92500" lnSpcReduction="20000"/>
          </a:bodyPr>
          <a:lstStyle/>
          <a:p>
            <a:pPr marL="384048" indent="-384048" fontAlgn="auto">
              <a:defRPr/>
            </a:pPr>
            <a:r>
              <a:rPr lang="en-US" dirty="0"/>
              <a:t>Illustration-focused students design movies posters to sell.</a:t>
            </a:r>
          </a:p>
          <a:p>
            <a:pPr marL="384048" indent="-384048" fontAlgn="auto">
              <a:defRPr/>
            </a:pPr>
            <a:r>
              <a:rPr lang="en-US" dirty="0"/>
              <a:t>We pick one for each movie.</a:t>
            </a:r>
          </a:p>
          <a:p>
            <a:pPr marL="384048" indent="-384048" fontAlgn="auto">
              <a:defRPr/>
            </a:pPr>
            <a:r>
              <a:rPr lang="en-US" dirty="0"/>
              <a:t>They get day passes, food stipend, and promoted on Facebook.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B17948C4-6088-42BB-A00E-DC2B2DFA40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685800"/>
            <a:ext cx="2943225" cy="952500"/>
          </a:xfrm>
        </p:spPr>
        <p:txBody>
          <a:bodyPr/>
          <a:lstStyle/>
          <a:p>
            <a:r>
              <a:rPr lang="en-US" altLang="en-US">
                <a:latin typeface="Broadway" panose="04040905080B02020502" pitchFamily="82" charset="0"/>
              </a:rPr>
              <a:t>ACTION!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15BE1273-565B-49D9-8B34-4B80C5F7D3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66850" y="1638300"/>
            <a:ext cx="9601200" cy="3581400"/>
          </a:xfrm>
        </p:spPr>
        <p:txBody>
          <a:bodyPr/>
          <a:lstStyle/>
          <a:p>
            <a:r>
              <a:rPr lang="en-US" altLang="en-US"/>
              <a:t>Attendance has increased the past three years</a:t>
            </a:r>
          </a:p>
          <a:p>
            <a:r>
              <a:rPr lang="en-US" altLang="en-US"/>
              <a:t>We’ve gone from quarter filled theaters to sold out movies.</a:t>
            </a:r>
          </a:p>
          <a:p>
            <a:r>
              <a:rPr lang="en-US" altLang="en-US"/>
              <a:t>Posters have sold out</a:t>
            </a:r>
          </a:p>
          <a:p>
            <a:r>
              <a:rPr lang="en-US" altLang="en-US"/>
              <a:t>More returnees! </a:t>
            </a:r>
          </a:p>
          <a:p>
            <a:endParaRPr lang="en-US" altLang="en-US"/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53D08BE0-6776-4F97-8C31-401C28C98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475" y="1463675"/>
            <a:ext cx="3263900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F6DD1-0DCF-4CFD-B9F5-EFA383A934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4525" y="3017838"/>
            <a:ext cx="8361363" cy="2097087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sz="6000" dirty="0"/>
              <a:t>“I look forward to this every year. I’ve been coming to every one.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F6DD1-0DCF-4CFD-B9F5-EFA383A934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4525" y="3017838"/>
            <a:ext cx="8361363" cy="2097087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sz="6000" dirty="0"/>
              <a:t>“When can I buy Life Goes On? I’m glad you guys showed this. I had no idea.”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F6DD1-0DCF-4CFD-B9F5-EFA383A934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6113" y="2503488"/>
            <a:ext cx="8359775" cy="2097087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sz="6000" dirty="0"/>
              <a:t>“You guys are the Japanese film fest group! When are you selling tickets?”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F6DD1-0DCF-4CFD-B9F5-EFA383A934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6113" y="2779713"/>
            <a:ext cx="8359775" cy="2097087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sz="6000" dirty="0"/>
              <a:t>“You’ve guys got this down perfect. Amazing film festival you guys run.”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F6DD1-0DCF-4CFD-B9F5-EFA383A934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6113" y="2608263"/>
            <a:ext cx="8359775" cy="2097087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sz="6000" dirty="0"/>
              <a:t>“Did all of you teach in Japan? Tell me more.”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43137-9FDB-4A1B-AE5A-ABE9A82B97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6113" y="1651000"/>
            <a:ext cx="8359775" cy="209867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Broadway" panose="04040905080B02020502" pitchFamily="82" charset="0"/>
              </a:rPr>
              <a:t>PRELUDE</a:t>
            </a:r>
          </a:p>
        </p:txBody>
      </p:sp>
      <p:pic>
        <p:nvPicPr>
          <p:cNvPr id="4" name="Graphic 3" descr="Video camera">
            <a:extLst>
              <a:ext uri="{FF2B5EF4-FFF2-40B4-BE49-F238E27FC236}">
                <a16:creationId xmlns:a16="http://schemas.microsoft.com/office/drawing/2014/main" id="{EE70C58A-DC5E-46A7-A3B2-AEBA80D68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86196">
            <a:off x="312738" y="5084763"/>
            <a:ext cx="1792287" cy="1790700"/>
          </a:xfrm>
          <a:prstGeom prst="rect">
            <a:avLst/>
          </a:prstGeom>
        </p:spPr>
      </p:pic>
      <p:grpSp>
        <p:nvGrpSpPr>
          <p:cNvPr id="8196" name="Group 22">
            <a:extLst>
              <a:ext uri="{FF2B5EF4-FFF2-40B4-BE49-F238E27FC236}">
                <a16:creationId xmlns:a16="http://schemas.microsoft.com/office/drawing/2014/main" id="{F026D872-1A08-4BCF-855D-0A2CB54D508C}"/>
              </a:ext>
            </a:extLst>
          </p:cNvPr>
          <p:cNvGrpSpPr>
            <a:grpSpLocks/>
          </p:cNvGrpSpPr>
          <p:nvPr/>
        </p:nvGrpSpPr>
        <p:grpSpPr bwMode="auto">
          <a:xfrm rot="-1122874">
            <a:off x="2081213" y="5210175"/>
            <a:ext cx="1052512" cy="1049338"/>
            <a:chOff x="2175151" y="5171509"/>
            <a:chExt cx="1052512" cy="1049853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039491F-5D0B-4325-98B3-B8F11B11B4B1}"/>
                </a:ext>
              </a:extLst>
            </p:cNvPr>
            <p:cNvCxnSpPr>
              <a:cxnSpLocks/>
            </p:cNvCxnSpPr>
            <p:nvPr/>
          </p:nvCxnSpPr>
          <p:spPr>
            <a:xfrm>
              <a:off x="2174989" y="5781066"/>
              <a:ext cx="10525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2C2DB41-605D-4CE6-938E-7124A97A21ED}"/>
                </a:ext>
              </a:extLst>
            </p:cNvPr>
            <p:cNvCxnSpPr>
              <a:cxnSpLocks/>
            </p:cNvCxnSpPr>
            <p:nvPr/>
          </p:nvCxnSpPr>
          <p:spPr>
            <a:xfrm>
              <a:off x="2174680" y="6086535"/>
              <a:ext cx="1052512" cy="13341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E28606F-EDFB-4F38-816C-7087C68A89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74882" y="5170498"/>
              <a:ext cx="971550" cy="3668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CBC20D-09B9-48B4-8B8E-8CEDC847D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63980">
            <a:off x="2403400" y="626558"/>
            <a:ext cx="7365584" cy="562422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900179A5-7269-4C4F-B4D9-0B569F6D3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DD87BF-5C6F-45FB-B0FB-91E5D176729C}"/>
              </a:ext>
            </a:extLst>
          </p:cNvPr>
          <p:cNvSpPr/>
          <p:nvPr/>
        </p:nvSpPr>
        <p:spPr>
          <a:xfrm>
            <a:off x="120578" y="136213"/>
            <a:ext cx="596567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roadway" panose="04040905080B02020502" pitchFamily="82" charset="0"/>
              </a:rPr>
              <a:t>Kansas City, Missouri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80C8997C-4F73-4094-AEF8-254FF498A3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Broadway" panose="04040905080B02020502" pitchFamily="82" charset="0"/>
              </a:rPr>
              <a:t>Act 1) The beginning at Kansas City Art Institute (KCAI)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838296DC-BAF1-48DB-9327-7D725ED6E1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/>
              <a:t>One classroom</a:t>
            </a:r>
          </a:p>
          <a:p>
            <a:r>
              <a:rPr lang="en-US" altLang="en-US" sz="2800"/>
              <a:t>1-2 indie or old-school movies</a:t>
            </a:r>
          </a:p>
          <a:p>
            <a:r>
              <a:rPr lang="en-US" altLang="en-US" sz="2800"/>
              <a:t>Targeted KCAI students, JAS, and JET Alumni</a:t>
            </a:r>
          </a:p>
          <a:p>
            <a:r>
              <a:rPr lang="en-US" altLang="en-US" sz="2800"/>
              <a:t>Result : Successful – but few from the public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19C5C1-CA41-46CA-B2B6-6E47673EA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5077">
            <a:off x="5074423" y="1365844"/>
            <a:ext cx="6270990" cy="412631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70BD23-1A5D-410D-BD41-59C8A99E3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338" y="3923775"/>
            <a:ext cx="2527373" cy="25273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Graphic 10" descr="Video camera">
            <a:extLst>
              <a:ext uri="{FF2B5EF4-FFF2-40B4-BE49-F238E27FC236}">
                <a16:creationId xmlns:a16="http://schemas.microsoft.com/office/drawing/2014/main" id="{33503FBE-90A5-476F-BFCD-AF990FC7C7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213" y="417513"/>
            <a:ext cx="2916237" cy="291623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6B27F8-F8C4-4E03-891F-74E16612EB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6537" y="1400175"/>
            <a:ext cx="6638925" cy="4425950"/>
          </a:xfrm>
          <a:ln w="228600" cap="sq" cmpd="thickThin">
            <a:solidFill>
              <a:srgbClr val="000000"/>
            </a:solidFill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>
            <a:extLst>
              <a:ext uri="{FF2B5EF4-FFF2-40B4-BE49-F238E27FC236}">
                <a16:creationId xmlns:a16="http://schemas.microsoft.com/office/drawing/2014/main" id="{0A7E7929-7FA1-44D4-8EF3-9850E8CD5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876300"/>
            <a:ext cx="108204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4EFEF118-01C2-4B1C-9CBE-82799194D3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Broadway" panose="04040905080B02020502" pitchFamily="82" charset="0"/>
              </a:rPr>
              <a:t>Act 2) Nelson Atkins Art Museum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1ED16CE4-9908-4CB6-8988-5E06DE6F71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/>
              <a:t>Nice Venue, better name recognition to draw the public</a:t>
            </a:r>
          </a:p>
          <a:p>
            <a:r>
              <a:rPr lang="en-US" altLang="en-US" sz="2800"/>
              <a:t>1-2 indie or old-school movies</a:t>
            </a:r>
          </a:p>
          <a:p>
            <a:r>
              <a:rPr lang="en-US" altLang="en-US" sz="2800"/>
              <a:t>Targeted KCAI students, JAS, JET Alumni, and more of the public</a:t>
            </a:r>
          </a:p>
          <a:p>
            <a:r>
              <a:rPr lang="en-US" altLang="en-US" sz="2800"/>
              <a:t>Result : Successful – but few from the public</a:t>
            </a:r>
          </a:p>
          <a:p>
            <a:r>
              <a:rPr lang="en-US" altLang="en-US" sz="2800"/>
              <a:t>Cons from feedback : Parking costs $, no food for movies,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rop">
    <a:dk1>
      <a:sysClr val="windowText" lastClr="000000"/>
    </a:dk1>
    <a:lt1>
      <a:sysClr val="window" lastClr="FFFFFF"/>
    </a:lt1>
    <a:dk2>
      <a:srgbClr val="191B0E"/>
    </a:dk2>
    <a:lt2>
      <a:srgbClr val="EFEDE3"/>
    </a:lt2>
    <a:accent1>
      <a:srgbClr val="8C8D86"/>
    </a:accent1>
    <a:accent2>
      <a:srgbClr val="E6C069"/>
    </a:accent2>
    <a:accent3>
      <a:srgbClr val="897B61"/>
    </a:accent3>
    <a:accent4>
      <a:srgbClr val="8DAB8E"/>
    </a:accent4>
    <a:accent5>
      <a:srgbClr val="77A2BB"/>
    </a:accent5>
    <a:accent6>
      <a:srgbClr val="E28394"/>
    </a:accent6>
    <a:hlink>
      <a:srgbClr val="77A2BB"/>
    </a:hlink>
    <a:folHlink>
      <a:srgbClr val="957A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109</TotalTime>
  <Words>431</Words>
  <Application>Microsoft Office PowerPoint</Application>
  <PresentationFormat>Widescreen</PresentationFormat>
  <Paragraphs>52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Franklin Gothic Book</vt:lpstr>
      <vt:lpstr>Arial</vt:lpstr>
      <vt:lpstr>Calibri</vt:lpstr>
      <vt:lpstr>Broadway</vt:lpstr>
      <vt:lpstr>Crop</vt:lpstr>
      <vt:lpstr>Bringing Japan to Grassroots USA through movies</vt:lpstr>
      <vt:lpstr>PRELUDE</vt:lpstr>
      <vt:lpstr>PowerPoint Presentation</vt:lpstr>
      <vt:lpstr>PowerPoint Presentation</vt:lpstr>
      <vt:lpstr>Act 1) The beginning at Kansas City Art Institute (KCAI)</vt:lpstr>
      <vt:lpstr>PowerPoint Presentation</vt:lpstr>
      <vt:lpstr>PowerPoint Presentation</vt:lpstr>
      <vt:lpstr>PowerPoint Presentation</vt:lpstr>
      <vt:lpstr>Act 2) Nelson Atkins Art Museum</vt:lpstr>
      <vt:lpstr>PowerPoint Presentation</vt:lpstr>
      <vt:lpstr>Act 3) Alamo Drafthouse..the community starts to build</vt:lpstr>
      <vt:lpstr>Connecting with the community</vt:lpstr>
      <vt:lpstr>Ready and…</vt:lpstr>
      <vt:lpstr>ACTION!</vt:lpstr>
      <vt:lpstr>“I look forward to this every year. I’ve been coming to every one.</vt:lpstr>
      <vt:lpstr>“When can I buy Life Goes On? I’m glad you guys showed this. I had no idea.”</vt:lpstr>
      <vt:lpstr>“You guys are the Japanese film fest group! When are you selling tickets?”</vt:lpstr>
      <vt:lpstr>“You’ve guys got this down perfect. Amazing film festival you guys run.”</vt:lpstr>
      <vt:lpstr>“Did all of you teach in Japan? Tell me more.”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Henrich,Dustin</dc:creator>
  <cp:lastModifiedBy>Henrich,Dustin</cp:lastModifiedBy>
  <cp:revision>12</cp:revision>
  <dcterms:created xsi:type="dcterms:W3CDTF">2018-09-12T03:07:33Z</dcterms:created>
  <dcterms:modified xsi:type="dcterms:W3CDTF">2018-09-12T04:58:24Z</dcterms:modified>
</cp:coreProperties>
</file>