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71" r:id="rId2"/>
    <p:sldId id="270" r:id="rId3"/>
    <p:sldId id="267" r:id="rId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826456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9"/>
          <p:cNvGrpSpPr/>
          <p:nvPr/>
        </p:nvGrpSpPr>
        <p:grpSpPr>
          <a:xfrm>
            <a:off x="0" y="3501608"/>
            <a:ext cx="9144000" cy="3379838"/>
            <a:chOff x="0" y="0"/>
            <a:chExt cx="9144000" cy="3379837"/>
          </a:xfrm>
        </p:grpSpPr>
        <p:sp>
          <p:nvSpPr>
            <p:cNvPr id="47" name="Shape 47"/>
            <p:cNvSpPr/>
            <p:nvPr/>
          </p:nvSpPr>
          <p:spPr>
            <a:xfrm>
              <a:off x="0" y="-1"/>
              <a:ext cx="9144000" cy="3379839"/>
            </a:xfrm>
            <a:prstGeom prst="rect">
              <a:avLst/>
            </a:prstGeom>
            <a:gradFill flip="none" rotWithShape="1">
              <a:gsLst>
                <a:gs pos="0">
                  <a:srgbClr val="404040"/>
                </a:gs>
                <a:gs pos="100000">
                  <a:srgbClr val="262626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0" y="1510848"/>
              <a:ext cx="9144000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113324" y="4001477"/>
            <a:ext cx="2509447" cy="2794001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600"/>
              </a:spcBef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523494">
              <a:spcBef>
                <a:spcPts val="600"/>
              </a:spcBef>
              <a:buSzTx/>
              <a:buNone/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23544">
              <a:spcBef>
                <a:spcPts val="600"/>
              </a:spcBef>
              <a:buSzTx/>
              <a:buNone/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80744">
              <a:spcBef>
                <a:spcPts val="600"/>
              </a:spcBef>
              <a:buSzTx/>
              <a:buNone/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37944">
              <a:spcBef>
                <a:spcPts val="600"/>
              </a:spcBef>
              <a:buSzTx/>
              <a:buNone/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2" name="Shape 52"/>
          <p:cNvSpPr/>
          <p:nvPr/>
        </p:nvSpPr>
        <p:spPr>
          <a:xfrm flipH="1">
            <a:off x="2963891" y="3761127"/>
            <a:ext cx="1" cy="2929512"/>
          </a:xfrm>
          <a:prstGeom prst="line">
            <a:avLst/>
          </a:prstGeom>
          <a:ln w="12700">
            <a:solidFill>
              <a:srgbClr val="ED1C24"/>
            </a:solidFill>
            <a:bevel/>
          </a:ln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3" name="Shape 53"/>
          <p:cNvSpPr/>
          <p:nvPr/>
        </p:nvSpPr>
        <p:spPr>
          <a:xfrm flipH="1">
            <a:off x="6159270" y="3761127"/>
            <a:ext cx="1" cy="2929512"/>
          </a:xfrm>
          <a:prstGeom prst="line">
            <a:avLst/>
          </a:prstGeom>
          <a:ln w="12700">
            <a:solidFill>
              <a:srgbClr val="ED1C24"/>
            </a:solidFill>
            <a:bevel/>
          </a:ln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2" name="Shape 50"/>
          <p:cNvSpPr txBox="1">
            <a:spLocks/>
          </p:cNvSpPr>
          <p:nvPr userDrawn="1"/>
        </p:nvSpPr>
        <p:spPr>
          <a:xfrm>
            <a:off x="3307121" y="3544224"/>
            <a:ext cx="2509448" cy="433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4572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hangingPunct="1"/>
            <a:r>
              <a:rPr lang="en-US" b="0" dirty="0" smtClean="0"/>
              <a:t>Details</a:t>
            </a:r>
            <a:endParaRPr lang="en-US" b="0" dirty="0"/>
          </a:p>
        </p:txBody>
      </p:sp>
      <p:sp>
        <p:nvSpPr>
          <p:cNvPr id="14" name="Shape 50"/>
          <p:cNvSpPr txBox="1">
            <a:spLocks/>
          </p:cNvSpPr>
          <p:nvPr userDrawn="1"/>
        </p:nvSpPr>
        <p:spPr>
          <a:xfrm>
            <a:off x="6503026" y="3567670"/>
            <a:ext cx="2509448" cy="433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4572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hangingPunct="1"/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15" name="Shape 51"/>
          <p:cNvSpPr>
            <a:spLocks noGrp="1"/>
          </p:cNvSpPr>
          <p:nvPr>
            <p:ph type="body" sz="quarter" idx="11"/>
          </p:nvPr>
        </p:nvSpPr>
        <p:spPr>
          <a:xfrm>
            <a:off x="6504081" y="3978031"/>
            <a:ext cx="2509447" cy="2794001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600"/>
              </a:spcBef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523494">
              <a:spcBef>
                <a:spcPts val="600"/>
              </a:spcBef>
              <a:buSzTx/>
              <a:buNone/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23544">
              <a:spcBef>
                <a:spcPts val="600"/>
              </a:spcBef>
              <a:buSzTx/>
              <a:buNone/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80744">
              <a:spcBef>
                <a:spcPts val="600"/>
              </a:spcBef>
              <a:buSzTx/>
              <a:buNone/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37944">
              <a:spcBef>
                <a:spcPts val="600"/>
              </a:spcBef>
              <a:buSzTx/>
              <a:buNone/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8" name="Shape 50"/>
          <p:cNvSpPr txBox="1">
            <a:spLocks/>
          </p:cNvSpPr>
          <p:nvPr userDrawn="1"/>
        </p:nvSpPr>
        <p:spPr>
          <a:xfrm>
            <a:off x="113324" y="3567669"/>
            <a:ext cx="2509448" cy="433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4572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hangingPunct="1"/>
            <a:r>
              <a:rPr lang="en-US" b="0" dirty="0" smtClean="0"/>
              <a:t>Description</a:t>
            </a:r>
            <a:endParaRPr lang="en-US" b="0" dirty="0"/>
          </a:p>
        </p:txBody>
      </p:sp>
      <p:sp>
        <p:nvSpPr>
          <p:cNvPr id="19" name="Shape 51"/>
          <p:cNvSpPr>
            <a:spLocks noGrp="1"/>
          </p:cNvSpPr>
          <p:nvPr>
            <p:ph type="body" sz="quarter" idx="12"/>
          </p:nvPr>
        </p:nvSpPr>
        <p:spPr>
          <a:xfrm>
            <a:off x="3477418" y="4001476"/>
            <a:ext cx="2509447" cy="2794001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600"/>
              </a:spcBef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523494">
              <a:spcBef>
                <a:spcPts val="600"/>
              </a:spcBef>
              <a:buSzTx/>
              <a:buNone/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23544">
              <a:spcBef>
                <a:spcPts val="600"/>
              </a:spcBef>
              <a:buSzTx/>
              <a:buNone/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80744">
              <a:spcBef>
                <a:spcPts val="600"/>
              </a:spcBef>
              <a:buSzTx/>
              <a:buNone/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37944">
              <a:spcBef>
                <a:spcPts val="600"/>
              </a:spcBef>
              <a:buSzTx/>
              <a:buNone/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noFill/>
        </p:grpSpPr>
        <p:sp>
          <p:nvSpPr>
            <p:cNvPr id="2" name="Shap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" name="Shape 3"/>
            <p:cNvSpPr/>
            <p:nvPr/>
          </p:nvSpPr>
          <p:spPr>
            <a:xfrm>
              <a:off x="0" y="3249930"/>
              <a:ext cx="9144000" cy="35814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685800" y="2699062"/>
            <a:ext cx="7772400" cy="1470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65532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sz="1400" dirty="0" smtClean="0"/>
              <a:t>The biggest Japan festival in Boston</a:t>
            </a:r>
            <a:endParaRPr lang="en-US" sz="1400" dirty="0"/>
          </a:p>
          <a:p>
            <a:pPr marL="0" indent="0">
              <a:buNone/>
            </a:pPr>
            <a:endParaRPr lang="en-US" sz="1400" dirty="0" smtClean="0">
              <a:solidFill>
                <a:srgbClr val="9BBB59"/>
              </a:solidFill>
            </a:endParaRPr>
          </a:p>
          <a:p>
            <a:r>
              <a:rPr lang="en-US" sz="1400" dirty="0"/>
              <a:t>Goal is </a:t>
            </a:r>
            <a:r>
              <a:rPr lang="en-US" sz="1400" dirty="0" smtClean="0"/>
              <a:t>to promote the JET Programme and reconnect with alumni</a:t>
            </a:r>
            <a:endParaRPr lang="en-US" dirty="0" smtClean="0">
              <a:solidFill>
                <a:srgbClr val="9BBB5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400" dirty="0" smtClean="0"/>
              <a:t> </a:t>
            </a:r>
            <a:r>
              <a:rPr lang="en-US" sz="1400" dirty="0"/>
              <a:t>R</a:t>
            </a:r>
            <a:r>
              <a:rPr lang="en-US" sz="1400" dirty="0" smtClean="0"/>
              <a:t>ecruit alumni to volunteer for the event</a:t>
            </a:r>
          </a:p>
          <a:p>
            <a:endParaRPr lang="en-US" sz="1400" dirty="0" smtClean="0"/>
          </a:p>
          <a:p>
            <a:r>
              <a:rPr lang="en-US" sz="1400" dirty="0" smtClean="0"/>
              <a:t>Use Google survey to coordinate shifts, dates, etc.</a:t>
            </a:r>
          </a:p>
          <a:p>
            <a:endParaRPr lang="en-US" sz="1400" dirty="0"/>
          </a:p>
          <a:p>
            <a:r>
              <a:rPr lang="en-US" sz="1400" dirty="0" smtClean="0"/>
              <a:t>Have </a:t>
            </a:r>
            <a:r>
              <a:rPr lang="en-US" sz="1400" dirty="0"/>
              <a:t>fun! </a:t>
            </a: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Hosted a JET booth to promote JET Programme</a:t>
            </a:r>
          </a:p>
          <a:p>
            <a:endParaRPr lang="en-US" sz="1400" dirty="0" smtClean="0"/>
          </a:p>
          <a:p>
            <a:r>
              <a:rPr lang="en-US" sz="1400" dirty="0" smtClean="0"/>
              <a:t>Sushi dinner </a:t>
            </a:r>
            <a:r>
              <a:rPr lang="en-US" sz="1400" dirty="0"/>
              <a:t>with JET </a:t>
            </a:r>
            <a:r>
              <a:rPr lang="en-US" sz="1400" dirty="0" smtClean="0"/>
              <a:t>alumni, JET </a:t>
            </a:r>
            <a:r>
              <a:rPr lang="en-US" sz="1400" dirty="0"/>
              <a:t>hopefuls, and </a:t>
            </a:r>
            <a:r>
              <a:rPr lang="en-US" sz="1400" dirty="0" smtClean="0"/>
              <a:t>friends </a:t>
            </a:r>
            <a:r>
              <a:rPr lang="en-US" sz="1400" dirty="0"/>
              <a:t>of JET who wants to get a chance to use Japanese and socialize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980710" y="382327"/>
            <a:ext cx="5032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JAPAN BOSTON FESTIVAL</a:t>
            </a:r>
            <a:endParaRPr lang="en-US" sz="2800" dirty="0"/>
          </a:p>
        </p:txBody>
      </p:sp>
      <p:pic>
        <p:nvPicPr>
          <p:cNvPr id="17" name="Picture 16" descr="298633_249522225098012_1354798629_n(2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52400"/>
            <a:ext cx="825500" cy="825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900" y="876300"/>
            <a:ext cx="91996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dirty="0"/>
              <a:t>NEJETAA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29365556_1845658922150993_1834291454499880960_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1210722"/>
            <a:ext cx="3098801" cy="2192331"/>
          </a:xfrm>
          <a:prstGeom prst="rect">
            <a:avLst/>
          </a:prstGeom>
        </p:spPr>
      </p:pic>
      <p:pic>
        <p:nvPicPr>
          <p:cNvPr id="8" name="Picture 7" descr="31472606_1893534537363431_6336341049648087040_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44600"/>
            <a:ext cx="2755900" cy="2235200"/>
          </a:xfrm>
          <a:prstGeom prst="rect">
            <a:avLst/>
          </a:prstGeom>
        </p:spPr>
      </p:pic>
      <p:pic>
        <p:nvPicPr>
          <p:cNvPr id="12" name="Picture 11" descr="29342456_1843939715656247_5831967908909023232_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33" y="1257300"/>
            <a:ext cx="2865967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7475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sz="1400" dirty="0" smtClean="0"/>
              <a:t>Subchapter </a:t>
            </a:r>
            <a:r>
              <a:rPr lang="en-US" sz="1400" dirty="0"/>
              <a:t>outreach day on May 21st to Northampton, MA </a:t>
            </a:r>
          </a:p>
          <a:p>
            <a:pPr marL="0" indent="0">
              <a:buNone/>
            </a:pPr>
            <a:endParaRPr lang="en-US" sz="1400" dirty="0" smtClean="0">
              <a:solidFill>
                <a:srgbClr val="9BBB59"/>
              </a:solidFill>
            </a:endParaRPr>
          </a:p>
          <a:p>
            <a:r>
              <a:rPr lang="en-US" sz="1400" dirty="0"/>
              <a:t>Goal is to motivate people to come out and to establish one or two people to lead subchapter </a:t>
            </a:r>
          </a:p>
          <a:p>
            <a:pPr marL="0" indent="0">
              <a:buNone/>
            </a:pPr>
            <a:endParaRPr lang="en-US" dirty="0" smtClean="0">
              <a:solidFill>
                <a:srgbClr val="9BBB5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400" dirty="0" smtClean="0"/>
              <a:t> Easy hike for everyone to enjoy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 smtClean="0"/>
              <a:t>Keep </a:t>
            </a:r>
            <a:r>
              <a:rPr lang="en-US" sz="1400" dirty="0"/>
              <a:t>it simple (day trip) </a:t>
            </a:r>
          </a:p>
          <a:p>
            <a:endParaRPr lang="en-US" sz="1400" dirty="0"/>
          </a:p>
          <a:p>
            <a:r>
              <a:rPr lang="en-US" sz="1400" dirty="0" smtClean="0"/>
              <a:t>Google </a:t>
            </a:r>
            <a:r>
              <a:rPr lang="en-US" sz="1400" dirty="0"/>
              <a:t>form regarding car pools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Major steps taken to transition unofficial subchapter into official chapter </a:t>
            </a:r>
          </a:p>
          <a:p>
            <a:endParaRPr lang="en-US" sz="1400" dirty="0" smtClean="0"/>
          </a:p>
          <a:p>
            <a:r>
              <a:rPr lang="en-US" sz="1400" dirty="0"/>
              <a:t>Hiked a mountain and went out to dinner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0710" y="382327"/>
            <a:ext cx="3487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NORTHAMPTON TRIP</a:t>
            </a:r>
            <a:endParaRPr lang="en-US" sz="2800" dirty="0"/>
          </a:p>
        </p:txBody>
      </p:sp>
      <p:pic>
        <p:nvPicPr>
          <p:cNvPr id="17" name="Picture 16" descr="298633_249522225098012_1354798629_n(2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52400"/>
            <a:ext cx="825500" cy="825500"/>
          </a:xfrm>
          <a:prstGeom prst="rect">
            <a:avLst/>
          </a:prstGeom>
        </p:spPr>
      </p:pic>
      <p:pic>
        <p:nvPicPr>
          <p:cNvPr id="6" name="Picture 5" descr="33720392_10155843474539121_4649505035124736000_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295399"/>
            <a:ext cx="2743200" cy="2057400"/>
          </a:xfrm>
          <a:prstGeom prst="rect">
            <a:avLst/>
          </a:prstGeom>
        </p:spPr>
      </p:pic>
      <p:pic>
        <p:nvPicPr>
          <p:cNvPr id="10" name="Picture 9" descr="15259341_1336313273085563_6571172174649022872_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616" y="1295400"/>
            <a:ext cx="2677984" cy="20789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900" y="876300"/>
            <a:ext cx="91996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dirty="0"/>
              <a:t>NEJETAA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40407516_542984879478125_6603772350884216832_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1292224"/>
            <a:ext cx="31115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9084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>
          <a:xfrm>
            <a:off x="151424" y="3937977"/>
            <a:ext cx="2509447" cy="2794001"/>
          </a:xfrm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Our </a:t>
            </a:r>
            <a:r>
              <a:rPr lang="en-US" sz="1400" dirty="0">
                <a:solidFill>
                  <a:schemeClr val="bg1"/>
                </a:solidFill>
              </a:rPr>
              <a:t>5</a:t>
            </a:r>
            <a:r>
              <a:rPr lang="en-US" sz="1400" baseline="30000" dirty="0"/>
              <a:t>th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annual </a:t>
            </a:r>
            <a:r>
              <a:rPr lang="en-US" sz="1400" dirty="0">
                <a:solidFill>
                  <a:schemeClr val="bg1"/>
                </a:solidFill>
              </a:rPr>
              <a:t>Northeast Region </a:t>
            </a:r>
            <a:r>
              <a:rPr lang="en-US" sz="1400" dirty="0" smtClean="0">
                <a:solidFill>
                  <a:schemeClr val="bg1"/>
                </a:solidFill>
              </a:rPr>
              <a:t>ski </a:t>
            </a:r>
            <a:r>
              <a:rPr lang="en-US" sz="1400" dirty="0">
                <a:solidFill>
                  <a:schemeClr val="bg1"/>
                </a:solidFill>
              </a:rPr>
              <a:t>t</a:t>
            </a:r>
            <a:r>
              <a:rPr lang="en-US" sz="1400" dirty="0" smtClean="0">
                <a:solidFill>
                  <a:schemeClr val="bg1"/>
                </a:solidFill>
              </a:rPr>
              <a:t>rip 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 smtClean="0"/>
          </a:p>
          <a:p>
            <a:r>
              <a:rPr lang="en-US" sz="1400" dirty="0" smtClean="0"/>
              <a:t>January </a:t>
            </a:r>
            <a:r>
              <a:rPr lang="en-US" sz="1400" dirty="0"/>
              <a:t>26th </a:t>
            </a:r>
            <a:r>
              <a:rPr lang="mr-IN" sz="1400" dirty="0" smtClean="0"/>
              <a:t>–</a:t>
            </a:r>
            <a:r>
              <a:rPr lang="en-US" sz="1400" dirty="0" smtClean="0"/>
              <a:t> 28</a:t>
            </a:r>
            <a:r>
              <a:rPr lang="en-US" sz="1400" baseline="30000" dirty="0" smtClean="0"/>
              <a:t>th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Killington </a:t>
            </a:r>
            <a:r>
              <a:rPr lang="en-US" sz="1400" dirty="0">
                <a:solidFill>
                  <a:schemeClr val="bg1"/>
                </a:solidFill>
              </a:rPr>
              <a:t>Ski Resort, the largest ski area in the eastern United States.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z="1400" dirty="0"/>
              <a:t>Google form is the way to go.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/>
              <a:t>Down-payment ahead of time.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/>
              <a:t>Pre-paid dinner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/>
              <a:t>Tell people to bring cash for or organize payment via app service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400" dirty="0" smtClean="0"/>
              <a:t>32 </a:t>
            </a:r>
            <a:r>
              <a:rPr lang="en-US" sz="1400" dirty="0"/>
              <a:t>people from 4 chapters </a:t>
            </a:r>
          </a:p>
          <a:p>
            <a:endParaRPr lang="en-US" sz="1400" dirty="0"/>
          </a:p>
          <a:p>
            <a:r>
              <a:rPr lang="en-US" sz="1400" dirty="0"/>
              <a:t>• Great bonding and </a:t>
            </a:r>
            <a:r>
              <a:rPr lang="en-US" sz="1400" dirty="0" smtClean="0"/>
              <a:t>networking</a:t>
            </a:r>
          </a:p>
          <a:p>
            <a:endParaRPr lang="en-US" sz="1400" dirty="0"/>
          </a:p>
          <a:p>
            <a:r>
              <a:rPr lang="en-US" sz="1400" dirty="0"/>
              <a:t>Fri: Arrival </a:t>
            </a:r>
          </a:p>
          <a:p>
            <a:r>
              <a:rPr lang="en-US" sz="1400" dirty="0" smtClean="0"/>
              <a:t>Sat</a:t>
            </a:r>
            <a:r>
              <a:rPr lang="en-US" sz="1400" dirty="0"/>
              <a:t>: Mountain+ Dinner </a:t>
            </a:r>
          </a:p>
          <a:p>
            <a:r>
              <a:rPr lang="en-US" sz="1400" dirty="0" smtClean="0"/>
              <a:t>Sun</a:t>
            </a:r>
            <a:r>
              <a:rPr lang="en-US" sz="1400" dirty="0"/>
              <a:t>: Optional ski day and </a:t>
            </a:r>
            <a:r>
              <a:rPr lang="en-US" sz="1400" dirty="0" smtClean="0"/>
              <a:t>departur</a:t>
            </a:r>
            <a:r>
              <a:rPr lang="en-US" sz="1400" dirty="0"/>
              <a:t>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80710" y="382327"/>
            <a:ext cx="3487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ANNUAL SKI TRIP</a:t>
            </a:r>
            <a:endParaRPr lang="en-US" sz="2800" dirty="0"/>
          </a:p>
        </p:txBody>
      </p:sp>
      <p:pic>
        <p:nvPicPr>
          <p:cNvPr id="15" name="Picture 14" descr="10982493_909536685763226_2973239347978408082_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4" y="1335435"/>
            <a:ext cx="3912835" cy="1993802"/>
          </a:xfrm>
          <a:prstGeom prst="rect">
            <a:avLst/>
          </a:prstGeom>
        </p:spPr>
      </p:pic>
      <p:pic>
        <p:nvPicPr>
          <p:cNvPr id="16" name="Picture 15" descr="skidinn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1329810"/>
            <a:ext cx="4737100" cy="1976501"/>
          </a:xfrm>
          <a:prstGeom prst="rect">
            <a:avLst/>
          </a:prstGeom>
        </p:spPr>
      </p:pic>
      <p:pic>
        <p:nvPicPr>
          <p:cNvPr id="17" name="Picture 16" descr="298633_249522225098012_1354798629_n(2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52400"/>
            <a:ext cx="825500" cy="825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" y="901700"/>
            <a:ext cx="91996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NEJETAA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959365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2549</TotalTime>
  <Words>224</Words>
  <Application>Microsoft Office PowerPoint</Application>
  <PresentationFormat>On-screen Show (4:3)</PresentationFormat>
  <Paragraphs>49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Helvetica Neue</vt:lpstr>
      <vt:lpstr>Arial</vt:lpstr>
      <vt:lpstr>Calibri</vt:lpstr>
      <vt:lpstr>Century Gothic</vt:lpstr>
      <vt:lpstr>Helvetica</vt:lpstr>
      <vt:lpstr>Default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Yuki</dc:creator>
  <cp:lastModifiedBy>Faye V</cp:lastModifiedBy>
  <cp:revision>22</cp:revision>
  <dcterms:modified xsi:type="dcterms:W3CDTF">2018-09-13T00:31:05Z</dcterms:modified>
</cp:coreProperties>
</file>