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Helvetica Neue" panose="020B060402020202020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87505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940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3535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3645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ection Header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2"/>
          <p:cNvGrpSpPr/>
          <p:nvPr/>
        </p:nvGrpSpPr>
        <p:grpSpPr>
          <a:xfrm>
            <a:off x="0" y="3501607"/>
            <a:ext cx="9144000" cy="3379840"/>
            <a:chOff x="0" y="-1"/>
            <a:chExt cx="9144000" cy="3379839"/>
          </a:xfrm>
        </p:grpSpPr>
        <p:sp>
          <p:nvSpPr>
            <p:cNvPr id="14" name="Google Shape;14;p2"/>
            <p:cNvSpPr/>
            <p:nvPr/>
          </p:nvSpPr>
          <p:spPr>
            <a:xfrm>
              <a:off x="0" y="-1"/>
              <a:ext cx="9144000" cy="3379839"/>
            </a:xfrm>
            <a:prstGeom prst="rect">
              <a:avLst/>
            </a:prstGeom>
            <a:gradFill>
              <a:gsLst>
                <a:gs pos="0">
                  <a:srgbClr val="404040"/>
                </a:gs>
                <a:gs pos="100000">
                  <a:srgbClr val="262626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1510848"/>
              <a:ext cx="9144000" cy="358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113324" y="4001477"/>
            <a:ext cx="2509447" cy="279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7" name="Google Shape;17;p2"/>
          <p:cNvCxnSpPr/>
          <p:nvPr/>
        </p:nvCxnSpPr>
        <p:spPr>
          <a:xfrm flipH="1">
            <a:off x="2963891" y="3761127"/>
            <a:ext cx="1" cy="2929512"/>
          </a:xfrm>
          <a:prstGeom prst="straightConnector1">
            <a:avLst/>
          </a:prstGeom>
          <a:noFill/>
          <a:ln w="12700" cap="flat" cmpd="sng">
            <a:solidFill>
              <a:srgbClr val="ED1C24"/>
            </a:solidFill>
            <a:prstDash val="solid"/>
            <a:bevel/>
            <a:headEnd type="none" w="sm" len="sm"/>
            <a:tailEnd type="none" w="sm" len="sm"/>
          </a:ln>
        </p:spPr>
      </p:cxnSp>
      <p:cxnSp>
        <p:nvCxnSpPr>
          <p:cNvPr id="18" name="Google Shape;18;p2"/>
          <p:cNvCxnSpPr/>
          <p:nvPr/>
        </p:nvCxnSpPr>
        <p:spPr>
          <a:xfrm flipH="1">
            <a:off x="6159270" y="3761127"/>
            <a:ext cx="1" cy="2929512"/>
          </a:xfrm>
          <a:prstGeom prst="straightConnector1">
            <a:avLst/>
          </a:prstGeom>
          <a:noFill/>
          <a:ln w="12700" cap="flat" cmpd="sng">
            <a:solidFill>
              <a:srgbClr val="ED1C24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9" name="Google Shape;19;p2"/>
          <p:cNvSpPr txBox="1"/>
          <p:nvPr/>
        </p:nvSpPr>
        <p:spPr>
          <a:xfrm>
            <a:off x="3307121" y="3544224"/>
            <a:ext cx="2509448" cy="433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Details</a:t>
            </a:r>
            <a:endParaRPr sz="24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 txBox="1"/>
          <p:nvPr/>
        </p:nvSpPr>
        <p:spPr>
          <a:xfrm>
            <a:off x="6503026" y="3567670"/>
            <a:ext cx="2509448" cy="433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Tips</a:t>
            </a:r>
            <a:endParaRPr sz="24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2"/>
          </p:nvPr>
        </p:nvSpPr>
        <p:spPr>
          <a:xfrm>
            <a:off x="6504081" y="3978031"/>
            <a:ext cx="2509447" cy="279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/>
          <p:nvPr/>
        </p:nvSpPr>
        <p:spPr>
          <a:xfrm>
            <a:off x="113324" y="3567669"/>
            <a:ext cx="2509448" cy="433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Description</a:t>
            </a:r>
            <a:endParaRPr sz="24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3"/>
          </p:nvPr>
        </p:nvSpPr>
        <p:spPr>
          <a:xfrm>
            <a:off x="3477418" y="4001476"/>
            <a:ext cx="2509447" cy="279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0" y="0"/>
            <a:ext cx="3460750" cy="6858000"/>
            <a:chOff x="0" y="0"/>
            <a:chExt cx="3460750" cy="6858000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460750" cy="6858000"/>
            </a:xfrm>
            <a:prstGeom prst="rect">
              <a:avLst/>
            </a:prstGeom>
            <a:gradFill>
              <a:gsLst>
                <a:gs pos="0">
                  <a:srgbClr val="404040"/>
                </a:gs>
                <a:gs pos="100000">
                  <a:srgbClr val="262626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0" y="3249930"/>
              <a:ext cx="3460750" cy="358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236953" y="426873"/>
            <a:ext cx="3023516" cy="102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236953" y="1448655"/>
            <a:ext cx="3023516" cy="495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2535834" y="4853935"/>
            <a:ext cx="1871989" cy="1871986"/>
            <a:chOff x="-1" y="0"/>
            <a:chExt cx="1871988" cy="1871984"/>
          </a:xfrm>
        </p:grpSpPr>
        <p:sp>
          <p:nvSpPr>
            <p:cNvPr id="31" name="Google Shape;31;p3"/>
            <p:cNvSpPr/>
            <p:nvPr/>
          </p:nvSpPr>
          <p:spPr>
            <a:xfrm>
              <a:off x="81022" y="73450"/>
              <a:ext cx="1714500" cy="1714496"/>
            </a:xfrm>
            <a:prstGeom prst="ellipse">
              <a:avLst/>
            </a:prstGeom>
            <a:gradFill>
              <a:gsLst>
                <a:gs pos="0">
                  <a:srgbClr val="FC3B47"/>
                </a:gs>
                <a:gs pos="100000">
                  <a:srgbClr val="ED1C2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-1" y="0"/>
              <a:ext cx="1871988" cy="1871984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Google Shape;7;p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0" y="3249930"/>
              <a:ext cx="9144000" cy="358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</p:grp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685800" y="2699062"/>
            <a:ext cx="7772400" cy="147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113324" y="4001477"/>
            <a:ext cx="2509447" cy="279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Every month our Social Coordinator selects a different </a:t>
            </a:r>
            <a:r>
              <a:rPr lang="en-US"/>
              <a:t>Japanese Restaurant (Izakaya, Okonomiyaki, Yakiniku) to eat, drink and remember the good times on JET. </a:t>
            </a:r>
            <a:r>
              <a:rPr lang="en-US"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/>
              <a:t>This has been extremely fun and successful way to meet other Alumni, often mixing recent returnees with older alumni who had previously not been as active.</a:t>
            </a:r>
            <a:endParaRPr/>
          </a:p>
          <a:p>
            <a:pPr marL="171450" marR="0" lvl="0" indent="-95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504081" y="3978031"/>
            <a:ext cx="2509447" cy="279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/>
              <a:t>We host most event in L.A.’s historic Little Tokyo, but also other cities in the great L.A. County area to include more alumni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/>
              <a:t>We keep food and drink on separate bills, so no one feels obligated to drink or eat, and we can divide and pay the bill simply and fairly.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/>
              <a:t>Open to FOJ (Friends of JET)</a:t>
            </a:r>
            <a:endParaRPr/>
          </a:p>
          <a:p>
            <a:pPr marL="171450" marR="0" lvl="0" indent="-95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3"/>
          </p:nvPr>
        </p:nvSpPr>
        <p:spPr>
          <a:xfrm>
            <a:off x="3477418" y="4001476"/>
            <a:ext cx="2509447" cy="279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</a:t>
            </a:r>
            <a:r>
              <a:rPr lang="en-US"/>
              <a:t>spread the word using a</a:t>
            </a:r>
            <a:r>
              <a:rPr lang="en-US"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bi-</a:t>
            </a:r>
            <a:r>
              <a:rPr lang="en-US"/>
              <a:t>monthly </a:t>
            </a:r>
            <a:r>
              <a:rPr lang="en-US"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newsletter, Twitter, Facebook, and the calendar on our website. 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start at the beginning of </a:t>
            </a:r>
            <a:r>
              <a:rPr lang="en-US"/>
              <a:t>Happy Hour to keep costs low, and typically end up at karaoke somewhere nearby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</a:t>
            </a:r>
            <a:r>
              <a:rPr lang="en-US"/>
              <a:t>host them on different nights of the week to engage more members who might have difficulty attending one evening</a:t>
            </a:r>
            <a:r>
              <a:rPr lang="en-US"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171450" marR="0" lvl="0" indent="-95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 txBox="1"/>
          <p:nvPr/>
        </p:nvSpPr>
        <p:spPr>
          <a:xfrm>
            <a:off x="2896751" y="135725"/>
            <a:ext cx="6049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Monthly Networking and Happy Hour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4"/>
          <p:cNvPicPr preferRelativeResize="0"/>
          <p:nvPr/>
        </p:nvPicPr>
        <p:blipFill rotWithShape="1">
          <a:blip r:embed="rId3">
            <a:alphaModFix/>
          </a:blip>
          <a:srcRect l="17343" r="17893"/>
          <a:stretch/>
        </p:blipFill>
        <p:spPr>
          <a:xfrm>
            <a:off x="71675" y="84550"/>
            <a:ext cx="2825075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/>
          <p:cNvPicPr preferRelativeResize="0"/>
          <p:nvPr/>
        </p:nvPicPr>
        <p:blipFill rotWithShape="1">
          <a:blip r:embed="rId4">
            <a:alphaModFix/>
          </a:blip>
          <a:srcRect t="9231"/>
          <a:stretch/>
        </p:blipFill>
        <p:spPr>
          <a:xfrm>
            <a:off x="4164875" y="593650"/>
            <a:ext cx="4238751" cy="288392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"/>
          <p:cNvSpPr txBox="1"/>
          <p:nvPr/>
        </p:nvSpPr>
        <p:spPr>
          <a:xfrm rot="-759642">
            <a:off x="633359" y="2329764"/>
            <a:ext cx="3067383" cy="101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</a:rPr>
              <a:t>NATSUKASHII-KAI</a:t>
            </a:r>
            <a:endParaRPr sz="24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</a:rPr>
              <a:t>(Nostalgia Meeting)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134600" y="2303025"/>
            <a:ext cx="2393700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Description</a:t>
            </a:r>
            <a:endParaRPr/>
          </a:p>
          <a:p>
            <a:pPr marL="219456" marR="0" lvl="0" indent="-219456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/>
              <a:t>This year we recorded all of our presentation and webcast live using YouTube/Google Hangouts</a:t>
            </a:r>
            <a:endParaRPr/>
          </a:p>
          <a:p>
            <a:pPr marL="219456" marR="0" lvl="0" indent="-219456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/>
              <a:t>Because of our geographically large chapter, members in Arizona were able to meet in Arizona and observe and interact (asking questions)  in real time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Details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/>
              <a:t>We had about 30 new JET participants who otherwise would not have been able to attend Pre-D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/>
              <a:t>The Presentations remain available on YouTube using a private link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 rotWithShape="1">
          <a:blip r:embed="rId3">
            <a:alphaModFix/>
          </a:blip>
          <a:srcRect l="17343" r="17893"/>
          <a:stretch/>
        </p:blipFill>
        <p:spPr>
          <a:xfrm>
            <a:off x="435275" y="0"/>
            <a:ext cx="2825075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2838" y="877600"/>
            <a:ext cx="5327175" cy="399085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"/>
          <p:cNvSpPr txBox="1"/>
          <p:nvPr/>
        </p:nvSpPr>
        <p:spPr>
          <a:xfrm rot="420363">
            <a:off x="3601184" y="14916"/>
            <a:ext cx="5197005" cy="128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Pre-Departure Orientation </a:t>
            </a:r>
            <a:r>
              <a:rPr lang="en-US" sz="4000" b="1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Webcasting</a:t>
            </a:r>
            <a:endParaRPr sz="4000" b="1" i="0" u="none" strike="noStrike" cap="none">
              <a:solidFill>
                <a:srgbClr val="FF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3706903" y="112598"/>
            <a:ext cx="3023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</a:pPr>
            <a:r>
              <a:rPr lang="en-US" sz="3600" b="1">
                <a:solidFill>
                  <a:srgbClr val="FF0000"/>
                </a:solidFill>
              </a:rPr>
              <a:t>Take a HIKE!</a:t>
            </a:r>
            <a:endParaRPr sz="3600" b="1" i="0" u="none" strike="noStrike" cap="none">
              <a:solidFill>
                <a:srgbClr val="FF0000"/>
              </a:solidFill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236950" y="2374700"/>
            <a:ext cx="25266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b="1">
                <a:solidFill>
                  <a:schemeClr val="lt1"/>
                </a:solidFill>
              </a:rPr>
              <a:t>Description</a:t>
            </a:r>
            <a:endParaRPr>
              <a:solidFill>
                <a:schemeClr val="lt1"/>
              </a:solidFill>
            </a:endParaRPr>
          </a:p>
          <a:p>
            <a:pPr marL="219456" lvl="0" indent="-219456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</a:pPr>
            <a:r>
              <a:rPr lang="en-US">
                <a:solidFill>
                  <a:schemeClr val="lt1"/>
                </a:solidFill>
              </a:rPr>
              <a:t>Each year one of our Alumni hosts a Hollywood Sign Hike</a:t>
            </a:r>
            <a:endParaRPr>
              <a:solidFill>
                <a:schemeClr val="lt1"/>
              </a:solidFill>
            </a:endParaRPr>
          </a:p>
          <a:p>
            <a:pPr marL="219456" lvl="0" indent="-219456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</a:pPr>
            <a:r>
              <a:rPr lang="en-US">
                <a:solidFill>
                  <a:schemeClr val="lt1"/>
                </a:solidFill>
              </a:rPr>
              <a:t>This event always draws more than 20 members of all ages and years-back from JET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b="1">
                <a:solidFill>
                  <a:schemeClr val="lt1"/>
                </a:solidFill>
              </a:rPr>
              <a:t>Details</a:t>
            </a:r>
            <a:endParaRPr>
              <a:solidFill>
                <a:schemeClr val="lt1"/>
              </a:solidFill>
            </a:endParaRP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</a:pPr>
            <a:r>
              <a:rPr lang="en-US">
                <a:solidFill>
                  <a:schemeClr val="lt1"/>
                </a:solidFill>
              </a:rPr>
              <a:t>Because we meet, hike and take photos, the event is ZERO-COST</a:t>
            </a:r>
            <a:endParaRPr>
              <a:solidFill>
                <a:schemeClr val="lt1"/>
              </a:solidFill>
            </a:endParaRP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</a:pPr>
            <a:r>
              <a:rPr lang="en-US">
                <a:solidFill>
                  <a:schemeClr val="lt1"/>
                </a:solidFill>
              </a:rPr>
              <a:t>This is a fun, free, and healthy activity that does not involve drinking, so it allows more members with different interests to participate and interact with one another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8" name="Google Shape;58;p6"/>
          <p:cNvPicPr preferRelativeResize="0"/>
          <p:nvPr/>
        </p:nvPicPr>
        <p:blipFill rotWithShape="1">
          <a:blip r:embed="rId3">
            <a:alphaModFix/>
          </a:blip>
          <a:srcRect l="17343" r="17893"/>
          <a:stretch/>
        </p:blipFill>
        <p:spPr>
          <a:xfrm>
            <a:off x="336112" y="112600"/>
            <a:ext cx="2825075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6"/>
          <p:cNvSpPr txBox="1"/>
          <p:nvPr/>
        </p:nvSpPr>
        <p:spPr>
          <a:xfrm>
            <a:off x="3664425" y="6039125"/>
            <a:ext cx="5895900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6"/>
          <p:cNvPicPr preferRelativeResize="0"/>
          <p:nvPr/>
        </p:nvPicPr>
        <p:blipFill rotWithShape="1">
          <a:blip r:embed="rId4">
            <a:alphaModFix/>
          </a:blip>
          <a:srcRect b="17484"/>
          <a:stretch/>
        </p:blipFill>
        <p:spPr>
          <a:xfrm>
            <a:off x="3513975" y="1071750"/>
            <a:ext cx="5578849" cy="34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On-screen Show (4:3)</PresentationFormat>
  <Paragraphs>25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Helvetica Neue</vt:lpstr>
      <vt:lpstr>Calibri</vt:lpstr>
      <vt:lpstr>Century Gothic</vt:lpstr>
      <vt:lpstr>Default</vt:lpstr>
      <vt:lpstr>PowerPoint Presentation</vt:lpstr>
      <vt:lpstr>PowerPoint Presentation</vt:lpstr>
      <vt:lpstr>Take a HIKE!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 V</dc:creator>
  <cp:lastModifiedBy>Faye V</cp:lastModifiedBy>
  <cp:revision>1</cp:revision>
  <dcterms:modified xsi:type="dcterms:W3CDTF">2018-09-11T23:00:50Z</dcterms:modified>
</cp:coreProperties>
</file>